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notesMasterIdLst>
    <p:notesMasterId r:id="rId48"/>
  </p:notesMasterIdLst>
  <p:sldIdLst>
    <p:sldId id="300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503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251251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43959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129778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487604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498723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71398" y="1654651"/>
            <a:ext cx="7601203" cy="32404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71398" y="1654651"/>
            <a:ext cx="7601203" cy="32404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4030" y="1853091"/>
            <a:ext cx="8155939" cy="15487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94030" y="1853091"/>
            <a:ext cx="8155939" cy="15487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39409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0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772400" cy="677108"/>
          </a:xfrm>
        </p:spPr>
        <p:txBody>
          <a:bodyPr/>
          <a:lstStyle/>
          <a:p>
            <a:r>
              <a:rPr lang="en-US" altLang="zh-TW" sz="4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《</a:t>
            </a:r>
            <a:r>
              <a:rPr lang="zh-TW" altLang="en-US" sz="4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當代中文課程</a:t>
            </a:r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》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1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冊第</a:t>
            </a:r>
            <a:r>
              <a:rPr lang="en-US" altLang="zh-TW" sz="440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15</a:t>
            </a:r>
            <a:r>
              <a:rPr lang="zh-TW" altLang="en-US" sz="440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課</a:t>
            </a:r>
            <a:endParaRPr lang="zh-TW" altLang="en-US" sz="44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4"/>
          </p:nvPr>
        </p:nvSpPr>
        <p:spPr>
          <a:xfrm>
            <a:off x="1371600" y="4953000"/>
            <a:ext cx="6400799" cy="492443"/>
          </a:xfrm>
        </p:spPr>
        <p:txBody>
          <a:bodyPr/>
          <a:lstStyle/>
          <a:p>
            <a:pPr algn="ctr"/>
            <a:r>
              <a:rPr lang="en-US" altLang="zh-TW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MTC</a:t>
            </a:r>
            <a:r>
              <a:rPr lang="zh-TW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教材組製作</a:t>
            </a:r>
            <a:endParaRPr lang="zh-TW" altLang="en-US" sz="32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pic>
        <p:nvPicPr>
          <p:cNvPr id="1027" name="Picture 3" descr="D:\中心簡介\MTC60-LOGO-應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4" y="5606340"/>
            <a:ext cx="133504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819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-9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喉嚨</a:t>
            </a:r>
            <a:endParaRPr sz="14900">
              <a:latin typeface="新細明體"/>
              <a:cs typeface="新細明體"/>
            </a:endParaRPr>
          </a:p>
          <a:p>
            <a:pPr marR="23958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hóulóng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4406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throat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-10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發炎</a:t>
            </a:r>
            <a:endParaRPr sz="1490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fāyán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8920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</a:t>
            </a:r>
            <a:r>
              <a:rPr sz="4000" spc="-10" dirty="0">
                <a:latin typeface="Times New Roman"/>
                <a:cs typeface="Times New Roman"/>
              </a:rPr>
              <a:t>p</a:t>
            </a:r>
            <a:r>
              <a:rPr sz="4000" spc="-5" dirty="0">
                <a:latin typeface="Times New Roman"/>
                <a:cs typeface="Times New Roman"/>
              </a:rPr>
              <a:t>-</a:t>
            </a:r>
            <a:r>
              <a:rPr sz="4000" dirty="0">
                <a:latin typeface="Times New Roman"/>
                <a:cs typeface="Times New Roman"/>
              </a:rPr>
              <a:t>sep) to be inflam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d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9158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生病</a:t>
            </a:r>
            <a:endParaRPr sz="14900">
              <a:latin typeface="新細明體"/>
              <a:cs typeface="新細明體"/>
            </a:endParaRPr>
          </a:p>
          <a:p>
            <a:pPr marL="26670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shēngbìng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707129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</a:t>
            </a:r>
            <a:r>
              <a:rPr sz="4000" spc="-10" dirty="0">
                <a:latin typeface="Times New Roman"/>
                <a:cs typeface="Times New Roman"/>
              </a:rPr>
              <a:t>p</a:t>
            </a:r>
            <a:r>
              <a:rPr sz="4000" spc="-5" dirty="0">
                <a:latin typeface="Times New Roman"/>
                <a:cs typeface="Times New Roman"/>
              </a:rPr>
              <a:t>-</a:t>
            </a:r>
            <a:r>
              <a:rPr sz="4000" dirty="0">
                <a:latin typeface="Times New Roman"/>
                <a:cs typeface="Times New Roman"/>
              </a:rPr>
              <a:t>sep) to fall i</a:t>
            </a:r>
            <a:r>
              <a:rPr sz="4000" spc="-20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l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發燒</a:t>
            </a:r>
            <a:endParaRPr sz="1490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fāshāo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9618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</a:t>
            </a:r>
            <a:r>
              <a:rPr sz="4000" spc="-10" dirty="0">
                <a:latin typeface="Times New Roman"/>
                <a:cs typeface="Times New Roman"/>
              </a:rPr>
              <a:t>p</a:t>
            </a:r>
            <a:r>
              <a:rPr sz="4000" spc="-5" dirty="0">
                <a:latin typeface="Times New Roman"/>
                <a:cs typeface="Times New Roman"/>
              </a:rPr>
              <a:t>-</a:t>
            </a:r>
            <a:r>
              <a:rPr sz="4000" dirty="0">
                <a:latin typeface="Times New Roman"/>
                <a:cs typeface="Times New Roman"/>
              </a:rPr>
              <a:t>sep) to have a fev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感冒</a:t>
            </a:r>
            <a:endParaRPr sz="1490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gǎnmào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1593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(Vp) to c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tch/have a </a:t>
            </a:r>
            <a:r>
              <a:rPr sz="4000" spc="-20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old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藥</a:t>
            </a:r>
            <a:endParaRPr sz="14900">
              <a:latin typeface="新細明體"/>
              <a:cs typeface="新細明體"/>
            </a:endParaRPr>
          </a:p>
          <a:p>
            <a:pPr marR="34391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7197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medic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ne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藥局</a:t>
            </a:r>
            <a:endParaRPr sz="1490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yàojú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12826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pharm</a:t>
            </a:r>
            <a:r>
              <a:rPr sz="4000" spc="-20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c</a:t>
            </a:r>
            <a:r>
              <a:rPr sz="4000" spc="-260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, drug store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拿</a:t>
            </a:r>
            <a:endParaRPr sz="14900">
              <a:latin typeface="新細明體"/>
              <a:cs typeface="新細明體"/>
            </a:endParaRPr>
          </a:p>
          <a:p>
            <a:pPr marR="34391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ná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015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get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把</a:t>
            </a:r>
            <a:endParaRPr sz="14900">
              <a:latin typeface="新細明體"/>
              <a:cs typeface="新細明體"/>
            </a:endParaRPr>
          </a:p>
          <a:p>
            <a:pPr marR="34391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bǎ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3713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(Ptc) disposal </a:t>
            </a:r>
            <a:r>
              <a:rPr sz="4000" spc="-20" dirty="0">
                <a:latin typeface="Times New Roman"/>
                <a:cs typeface="Times New Roman"/>
              </a:rPr>
              <a:t>m</a:t>
            </a:r>
            <a:r>
              <a:rPr sz="4000" dirty="0">
                <a:latin typeface="Times New Roman"/>
                <a:cs typeface="Times New Roman"/>
              </a:rPr>
              <a:t>arker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-18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水</a:t>
            </a:r>
            <a:endParaRPr sz="14900">
              <a:latin typeface="新細明體"/>
              <a:cs typeface="新細明體"/>
            </a:endParaRPr>
          </a:p>
          <a:p>
            <a:pPr marR="34391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shuǐ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98691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water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醫生</a:t>
            </a:r>
            <a:endParaRPr sz="14900">
              <a:latin typeface="新細明體"/>
              <a:cs typeface="新細明體"/>
            </a:endParaRPr>
          </a:p>
          <a:p>
            <a:pPr marR="23964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yīshēng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551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doc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or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-19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休息</a:t>
            </a:r>
            <a:endParaRPr sz="1490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xiūxí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5509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240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i) to ta</a:t>
            </a:r>
            <a:r>
              <a:rPr sz="4000" spc="-15" dirty="0">
                <a:latin typeface="Times New Roman"/>
                <a:cs typeface="Times New Roman"/>
              </a:rPr>
              <a:t>k</a:t>
            </a:r>
            <a:r>
              <a:rPr sz="4000" dirty="0">
                <a:latin typeface="Times New Roman"/>
                <a:cs typeface="Times New Roman"/>
              </a:rPr>
              <a:t>e a rest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-20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睡覺</a:t>
            </a:r>
            <a:endParaRPr sz="1490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shuìjiào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2715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(V-</a:t>
            </a:r>
            <a:r>
              <a:rPr sz="4000" dirty="0">
                <a:latin typeface="Times New Roman"/>
                <a:cs typeface="Times New Roman"/>
              </a:rPr>
              <a:t>sep) to sleep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25995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154495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早一點</a:t>
            </a:r>
            <a:endParaRPr sz="14900">
              <a:latin typeface="新細明體"/>
              <a:cs typeface="新細明體"/>
            </a:endParaRPr>
          </a:p>
          <a:p>
            <a:pPr marR="1544320" algn="ctr">
              <a:lnSpc>
                <a:spcPct val="100000"/>
              </a:lnSpc>
              <a:spcBef>
                <a:spcPts val="1785"/>
              </a:spcBef>
              <a:tabLst>
                <a:tab pos="1497330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zǎo	yìdiǎn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23387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a bit earl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er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5335534"/>
            <a:ext cx="7854950" cy="15004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860"/>
              </a:lnSpc>
            </a:pPr>
            <a:r>
              <a:rPr sz="4000" dirty="0">
                <a:latin typeface="Times New Roman"/>
                <a:cs typeface="Times New Roman"/>
              </a:rPr>
              <a:t>(N) a p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rson's "</a:t>
            </a:r>
            <a:r>
              <a:rPr sz="4000" spc="-15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olor" (said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of the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face</a:t>
            </a:r>
          </a:p>
          <a:p>
            <a:pPr marL="12700">
              <a:lnSpc>
                <a:spcPts val="3860"/>
              </a:lnSpc>
            </a:pPr>
            <a:r>
              <a:rPr sz="4000" dirty="0">
                <a:latin typeface="Times New Roman"/>
                <a:cs typeface="Times New Roman"/>
              </a:rPr>
              <a:t>when heal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hy or sick, pl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ased or </a:t>
            </a:r>
            <a:r>
              <a:rPr sz="4000" dirty="0" smtClean="0">
                <a:latin typeface="Times New Roman"/>
                <a:cs typeface="Times New Roman"/>
              </a:rPr>
              <a:t>a</a:t>
            </a:r>
            <a:r>
              <a:rPr sz="4000" spc="-15" dirty="0" smtClean="0">
                <a:latin typeface="Times New Roman"/>
                <a:cs typeface="Times New Roman"/>
              </a:rPr>
              <a:t>n</a:t>
            </a:r>
            <a:r>
              <a:rPr sz="4000" dirty="0" smtClean="0">
                <a:latin typeface="Times New Roman"/>
                <a:cs typeface="Times New Roman"/>
              </a:rPr>
              <a:t>gry</a:t>
            </a:r>
            <a:endParaRPr lang="en-US" sz="4000" dirty="0" smtClean="0">
              <a:latin typeface="Times New Roman"/>
              <a:cs typeface="Times New Roman"/>
            </a:endParaRPr>
          </a:p>
          <a:p>
            <a:pPr marL="12700">
              <a:lnSpc>
                <a:spcPts val="3860"/>
              </a:lnSpc>
            </a:pPr>
            <a:r>
              <a:rPr lang="en-US" altLang="zh-TW" sz="4000" dirty="0">
                <a:cs typeface="Times New Roman"/>
              </a:rPr>
              <a:t>etc</a:t>
            </a:r>
            <a:r>
              <a:rPr lang="en-US" altLang="zh-TW" sz="4000" dirty="0" smtClean="0">
                <a:cs typeface="Times New Roman"/>
              </a:rPr>
              <a:t>.)</a:t>
            </a:r>
            <a:endParaRPr lang="en-US" altLang="zh-TW" sz="4000" dirty="0"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臉色</a:t>
            </a:r>
            <a:endParaRPr sz="14900">
              <a:latin typeface="新細明體"/>
              <a:cs typeface="新細明體"/>
            </a:endParaRPr>
          </a:p>
          <a:p>
            <a:pPr marR="24606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liǎnsè</a:t>
            </a:r>
            <a:endParaRPr sz="7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難看</a:t>
            </a:r>
            <a:endParaRPr sz="14900">
              <a:latin typeface="新細明體"/>
              <a:cs typeface="新細明體"/>
            </a:endParaRPr>
          </a:p>
          <a:p>
            <a:pPr marR="24606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nánkàn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400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not to look</a:t>
            </a:r>
            <a:r>
              <a:rPr sz="4000" spc="-20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good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肚子</a:t>
            </a:r>
            <a:endParaRPr sz="1490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dùzi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66788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stom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ch, abdomen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吐</a:t>
            </a:r>
            <a:endParaRPr sz="14900">
              <a:latin typeface="新細明體"/>
              <a:cs typeface="新細明體"/>
            </a:endParaRPr>
          </a:p>
          <a:p>
            <a:pPr marR="3407410" algn="ctr">
              <a:lnSpc>
                <a:spcPct val="100000"/>
              </a:lnSpc>
              <a:spcBef>
                <a:spcPts val="1785"/>
              </a:spcBef>
            </a:pPr>
            <a:r>
              <a:rPr sz="7200" spc="-5" dirty="0">
                <a:solidFill>
                  <a:srgbClr val="085295"/>
                </a:solidFill>
                <a:latin typeface="Times New Roman"/>
                <a:cs typeface="Times New Roman"/>
              </a:rPr>
              <a:t>tù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16318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throw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up, to vomit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幾</a:t>
            </a:r>
            <a:endParaRPr sz="14900">
              <a:latin typeface="新細明體"/>
              <a:cs typeface="新細明體"/>
            </a:endParaRPr>
          </a:p>
          <a:p>
            <a:pPr marR="3407410" algn="ctr">
              <a:lnSpc>
                <a:spcPct val="100000"/>
              </a:lnSpc>
              <a:spcBef>
                <a:spcPts val="1785"/>
              </a:spcBef>
            </a:pPr>
            <a:r>
              <a:rPr sz="7200" spc="-5" dirty="0">
                <a:solidFill>
                  <a:srgbClr val="085295"/>
                </a:solidFill>
                <a:latin typeface="Times New Roman"/>
                <a:cs typeface="Times New Roman"/>
              </a:rPr>
              <a:t>jǐ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3114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(a) few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140205"/>
            <a:ext cx="8469630" cy="5915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7051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次</a:t>
            </a:r>
            <a:endParaRPr sz="14900">
              <a:latin typeface="新細明體"/>
              <a:cs typeface="新細明體"/>
            </a:endParaRPr>
          </a:p>
          <a:p>
            <a:pPr marR="27114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cì</a:t>
            </a:r>
            <a:endParaRPr sz="7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(M) m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asure w</a:t>
            </a:r>
            <a:r>
              <a:rPr sz="4000" spc="-20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rd for 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imes,</a:t>
            </a:r>
            <a:endParaRPr sz="4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892253"/>
            <a:ext cx="24511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occurren</a:t>
            </a:r>
            <a:r>
              <a:rPr sz="4000" spc="-15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es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140205"/>
            <a:ext cx="8469630" cy="5915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7051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陪</a:t>
            </a:r>
            <a:endParaRPr sz="14900">
              <a:latin typeface="新細明體"/>
              <a:cs typeface="新細明體"/>
            </a:endParaRPr>
          </a:p>
          <a:p>
            <a:pPr marR="27114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péi</a:t>
            </a:r>
            <a:endParaRPr sz="7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(V) to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go/stay </a:t>
            </a:r>
            <a:r>
              <a:rPr sz="4000" spc="-20" dirty="0">
                <a:latin typeface="Times New Roman"/>
                <a:cs typeface="Times New Roman"/>
              </a:rPr>
              <a:t>w</a:t>
            </a:r>
            <a:r>
              <a:rPr sz="4000" dirty="0">
                <a:latin typeface="Times New Roman"/>
                <a:cs typeface="Times New Roman"/>
              </a:rPr>
              <a:t>ith som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bod</a:t>
            </a:r>
            <a:r>
              <a:rPr sz="4000" spc="-265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, to</a:t>
            </a:r>
            <a:endParaRPr sz="4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892253"/>
            <a:ext cx="23406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accompany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一直</a:t>
            </a:r>
            <a:endParaRPr sz="14900">
              <a:latin typeface="新細明體"/>
              <a:cs typeface="新細明體"/>
            </a:endParaRPr>
          </a:p>
          <a:p>
            <a:pPr marR="23958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yìzhí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64414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continu</a:t>
            </a:r>
            <a:r>
              <a:rPr sz="4000" spc="-15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usl</a:t>
            </a:r>
            <a:r>
              <a:rPr sz="4000" spc="-260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, a</a:t>
            </a:r>
            <a:r>
              <a:rPr sz="4000" spc="-15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l the way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8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看病</a:t>
            </a:r>
            <a:endParaRPr sz="1490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kànbìng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6520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(V-</a:t>
            </a:r>
            <a:r>
              <a:rPr sz="4000" dirty="0">
                <a:latin typeface="Times New Roman"/>
                <a:cs typeface="Times New Roman"/>
              </a:rPr>
              <a:t>sep) to see a doc</a:t>
            </a:r>
            <a:r>
              <a:rPr sz="4000" spc="-20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or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9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健康</a:t>
            </a:r>
            <a:endParaRPr sz="1490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jiànkāng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986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heal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h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10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保險</a:t>
            </a:r>
            <a:endParaRPr sz="14900">
              <a:latin typeface="新細明體"/>
              <a:cs typeface="新細明體"/>
            </a:endParaRPr>
          </a:p>
          <a:p>
            <a:pPr marR="25546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bǎoxiǎn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80606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insurance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0702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7980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跟</a:t>
            </a:r>
            <a:endParaRPr sz="14900">
              <a:latin typeface="新細明體"/>
              <a:cs typeface="新細明體"/>
            </a:endParaRPr>
          </a:p>
          <a:p>
            <a:pPr marR="348043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gēn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8180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(Prep) to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油</a:t>
            </a:r>
            <a:endParaRPr sz="14900">
              <a:latin typeface="新細明體"/>
              <a:cs typeface="新細明體"/>
            </a:endParaRPr>
          </a:p>
          <a:p>
            <a:pPr marR="35026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yóu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3940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oil</a:t>
            </a:r>
            <a:r>
              <a:rPr sz="4000" spc="-265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, greasy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冰</a:t>
            </a:r>
            <a:endParaRPr sz="14900">
              <a:latin typeface="新細明體"/>
              <a:cs typeface="新細明體"/>
            </a:endParaRPr>
          </a:p>
          <a:p>
            <a:pPr marR="35013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bīng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6770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icy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別</a:t>
            </a:r>
            <a:endParaRPr sz="14900">
              <a:latin typeface="新細明體"/>
              <a:cs typeface="新細明體"/>
            </a:endParaRPr>
          </a:p>
          <a:p>
            <a:pPr marR="35026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bié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67767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don't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(used in imp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ratives)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關心</a:t>
            </a:r>
            <a:endParaRPr sz="14900">
              <a:latin typeface="新細明體"/>
              <a:cs typeface="新細明體"/>
            </a:endParaRPr>
          </a:p>
          <a:p>
            <a:pPr marR="25552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guānxīn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5283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to be concerned a</a:t>
            </a:r>
            <a:r>
              <a:rPr sz="4000" spc="-15" dirty="0">
                <a:latin typeface="Times New Roman"/>
                <a:cs typeface="Times New Roman"/>
              </a:rPr>
              <a:t>b</a:t>
            </a:r>
            <a:r>
              <a:rPr sz="4000" dirty="0">
                <a:latin typeface="Times New Roman"/>
                <a:cs typeface="Times New Roman"/>
              </a:rPr>
              <a:t>out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140205"/>
            <a:ext cx="8564880" cy="6042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6576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包</a:t>
            </a:r>
          </a:p>
          <a:p>
            <a:pPr marR="36639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bāo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(M) m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asure w</a:t>
            </a:r>
            <a:r>
              <a:rPr sz="4000" spc="-20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rd for ba</a:t>
            </a:r>
            <a:r>
              <a:rPr sz="4000" spc="-15" dirty="0">
                <a:latin typeface="Times New Roman"/>
                <a:cs typeface="Times New Roman"/>
              </a:rPr>
              <a:t>g</a:t>
            </a:r>
            <a:r>
              <a:rPr sz="4000" dirty="0">
                <a:latin typeface="Times New Roman"/>
                <a:cs typeface="Times New Roman"/>
              </a:rPr>
              <a:t>s, </a:t>
            </a:r>
            <a:r>
              <a:rPr sz="4000" dirty="0" smtClean="0">
                <a:latin typeface="Times New Roman"/>
                <a:cs typeface="Times New Roman"/>
              </a:rPr>
              <a:t>pac</a:t>
            </a:r>
            <a:r>
              <a:rPr sz="4000" spc="-15" dirty="0" smtClean="0">
                <a:latin typeface="Times New Roman"/>
                <a:cs typeface="Times New Roman"/>
              </a:rPr>
              <a:t>k</a:t>
            </a:r>
            <a:r>
              <a:rPr sz="4000" dirty="0" smtClean="0">
                <a:latin typeface="Times New Roman"/>
                <a:cs typeface="Times New Roman"/>
              </a:rPr>
              <a:t>ages</a:t>
            </a:r>
            <a:r>
              <a:rPr lang="zh-TW" altLang="en-US" sz="4000" dirty="0" smtClean="0">
                <a:latin typeface="Times New Roman"/>
                <a:cs typeface="Times New Roman"/>
              </a:rPr>
              <a:t> </a:t>
            </a:r>
            <a:r>
              <a:rPr lang="en-US" altLang="zh-TW" sz="4000" dirty="0">
                <a:cs typeface="Times New Roman"/>
              </a:rPr>
              <a:t>etc</a:t>
            </a:r>
            <a:r>
              <a:rPr lang="en-US" altLang="zh-TW" sz="4000" dirty="0" smtClean="0">
                <a:cs typeface="Times New Roman"/>
              </a:rPr>
              <a:t>.</a:t>
            </a:r>
            <a:endParaRPr lang="en-US" altLang="zh-TW" sz="4000" dirty="0"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睡</a:t>
            </a:r>
            <a:endParaRPr sz="14900">
              <a:latin typeface="新細明體"/>
              <a:cs typeface="新細明體"/>
            </a:endParaRPr>
          </a:p>
          <a:p>
            <a:pPr marR="35026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shuì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5349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240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i) to sle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p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流</a:t>
            </a:r>
            <a:endParaRPr sz="14900">
              <a:latin typeface="新細明體"/>
              <a:cs typeface="新細明體"/>
            </a:endParaRPr>
          </a:p>
          <a:p>
            <a:pPr marR="33432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liú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3120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flow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18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小時</a:t>
            </a:r>
            <a:endParaRPr sz="14900">
              <a:latin typeface="新細明體"/>
              <a:cs typeface="新細明體"/>
            </a:endParaRPr>
          </a:p>
          <a:p>
            <a:pPr marR="25552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xiǎoshí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79006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hour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3228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19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160782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怎麼了</a:t>
            </a:r>
            <a:endParaRPr sz="14900">
              <a:latin typeface="新細明體"/>
              <a:cs typeface="新細明體"/>
            </a:endParaRPr>
          </a:p>
          <a:p>
            <a:pPr marR="1608455" algn="ctr">
              <a:lnSpc>
                <a:spcPct val="100000"/>
              </a:lnSpc>
              <a:spcBef>
                <a:spcPts val="1785"/>
              </a:spcBef>
              <a:tabLst>
                <a:tab pos="2614930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zěnme	le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96900" y="5707087"/>
            <a:ext cx="30670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What's wrong?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3228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20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160782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不用了</a:t>
            </a:r>
            <a:endParaRPr sz="14900">
              <a:latin typeface="新細明體"/>
              <a:cs typeface="新細明體"/>
            </a:endParaRPr>
          </a:p>
          <a:p>
            <a:pPr marR="1608455" algn="ctr">
              <a:lnSpc>
                <a:spcPct val="100000"/>
              </a:lnSpc>
              <a:spcBef>
                <a:spcPts val="1785"/>
              </a:spcBef>
              <a:tabLst>
                <a:tab pos="297116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búyòng	le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3675379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It’</a:t>
            </a:r>
            <a:r>
              <a:rPr sz="4000" dirty="0">
                <a:latin typeface="Times New Roman"/>
                <a:cs typeface="Times New Roman"/>
              </a:rPr>
              <a:t>s not necessar</a:t>
            </a:r>
            <a:r>
              <a:rPr sz="4000" spc="-265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.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健康中心</a:t>
            </a:r>
          </a:p>
          <a:p>
            <a:pPr algn="ctr">
              <a:lnSpc>
                <a:spcPct val="100000"/>
              </a:lnSpc>
              <a:spcBef>
                <a:spcPts val="1785"/>
              </a:spcBef>
              <a:tabLst>
                <a:tab pos="337756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jiànkāng	zhōngxīn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254745" y="140205"/>
            <a:ext cx="786765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21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06044" y="5707087"/>
            <a:ext cx="26352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health c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nter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回家</a:t>
            </a:r>
            <a:endParaRPr sz="14900">
              <a:latin typeface="新細明體"/>
              <a:cs typeface="新細明體"/>
            </a:endParaRPr>
          </a:p>
          <a:p>
            <a:pPr marR="25546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huíjiā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179006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go home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最好</a:t>
            </a:r>
            <a:endParaRPr sz="14900">
              <a:latin typeface="新細明體"/>
              <a:cs typeface="新細明體"/>
            </a:endParaRPr>
          </a:p>
          <a:p>
            <a:pPr marR="2554605" algn="ctr">
              <a:lnSpc>
                <a:spcPct val="100000"/>
              </a:lnSpc>
              <a:spcBef>
                <a:spcPts val="1785"/>
              </a:spcBef>
              <a:tabLst>
                <a:tab pos="134556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zuì	hǎo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708787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It would be best.../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405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ou) shoul</a:t>
            </a:r>
            <a:r>
              <a:rPr sz="4000" spc="-5" dirty="0">
                <a:latin typeface="Times New Roman"/>
                <a:cs typeface="Times New Roman"/>
              </a:rPr>
              <a:t>d</a:t>
            </a:r>
            <a:r>
              <a:rPr sz="4000" dirty="0">
                <a:latin typeface="Times New Roman"/>
                <a:cs typeface="Times New Roman"/>
              </a:rPr>
              <a:t>…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鼻水</a:t>
            </a:r>
            <a:endParaRPr sz="14900">
              <a:latin typeface="新細明體"/>
              <a:cs typeface="新細明體"/>
            </a:endParaRPr>
          </a:p>
          <a:p>
            <a:pPr marR="23958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bíshuǐ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77019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snot, na</a:t>
            </a:r>
            <a:r>
              <a:rPr sz="4000" spc="-15" dirty="0">
                <a:latin typeface="Times New Roman"/>
                <a:cs typeface="Times New Roman"/>
              </a:rPr>
              <a:t>s</a:t>
            </a:r>
            <a:r>
              <a:rPr sz="4000" dirty="0">
                <a:latin typeface="Times New Roman"/>
                <a:cs typeface="Times New Roman"/>
              </a:rPr>
              <a:t>al mucus, a runn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ng nose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頭</a:t>
            </a:r>
            <a:endParaRPr sz="14900">
              <a:latin typeface="新細明體"/>
              <a:cs typeface="新細明體"/>
            </a:endParaRPr>
          </a:p>
          <a:p>
            <a:pPr marR="33432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tóu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8180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head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痛</a:t>
            </a:r>
            <a:endParaRPr sz="14900">
              <a:latin typeface="新細明體"/>
              <a:cs typeface="新細明體"/>
            </a:endParaRPr>
          </a:p>
          <a:p>
            <a:pPr marR="33432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tòng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495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painful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胃口</a:t>
            </a:r>
            <a:endParaRPr sz="14900">
              <a:latin typeface="新細明體"/>
              <a:cs typeface="新細明體"/>
            </a:endParaRPr>
          </a:p>
          <a:p>
            <a:pPr marR="23964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wèikǒu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4657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appeti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-8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差</a:t>
            </a:r>
            <a:endParaRPr sz="14900">
              <a:latin typeface="新細明體"/>
              <a:cs typeface="新細明體"/>
            </a:endParaRPr>
          </a:p>
          <a:p>
            <a:pPr marR="334454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chā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9546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poo</a:t>
            </a:r>
            <a:r>
              <a:rPr sz="4000" spc="-165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, bad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420</Words>
  <Application>Microsoft Office PowerPoint</Application>
  <PresentationFormat>如螢幕大小 (4:3)</PresentationFormat>
  <Paragraphs>225</Paragraphs>
  <Slides>45</Slides>
  <Notes>44</Notes>
  <HiddenSlides>0</HiddenSlides>
  <MMClips>0</MMClips>
  <ScaleCrop>false</ScaleCrop>
  <HeadingPairs>
    <vt:vector size="4" baseType="variant">
      <vt:variant>
        <vt:lpstr>佈景主題</vt:lpstr>
      </vt:variant>
      <vt:variant>
        <vt:i4>2</vt:i4>
      </vt:variant>
      <vt:variant>
        <vt:lpstr>投影片標題</vt:lpstr>
      </vt:variant>
      <vt:variant>
        <vt:i4>45</vt:i4>
      </vt:variant>
    </vt:vector>
  </HeadingPairs>
  <TitlesOfParts>
    <vt:vector size="47" baseType="lpstr">
      <vt:lpstr>Office Theme</vt:lpstr>
      <vt:lpstr>1_Office Theme</vt:lpstr>
      <vt:lpstr>《當代中文課程》第1冊第15課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liping</cp:lastModifiedBy>
  <cp:revision>3</cp:revision>
  <dcterms:created xsi:type="dcterms:W3CDTF">2017-01-10T13:52:53Z</dcterms:created>
  <dcterms:modified xsi:type="dcterms:W3CDTF">2017-01-20T01:19:49Z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2017-01-10T00:00:00Z</vt:filetime>
  </property>
  <property fmtid="{D5CDD505-2E9C-101B-9397-08002B2CF9AE}" pid="3" name="LastSaved">
    <vt:filetime>2017-01-10T00:00:00Z</vt:filetime>
  </property>
</Properties>
</file>