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42"/>
  </p:notesMasterIdLst>
  <p:sldIdLst>
    <p:sldId id="294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5653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53185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63366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07112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7193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93473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19"/>
            <a:ext cx="8229599" cy="1097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19"/>
            <a:ext cx="8229599" cy="1097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64940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677108"/>
          </a:xfrm>
        </p:spPr>
        <p:txBody>
          <a:bodyPr/>
          <a:lstStyle/>
          <a:p>
            <a:r>
              <a:rPr lang="en-US" altLang="zh-TW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《</a:t>
            </a:r>
            <a:r>
              <a:rPr lang="zh-TW" altLang="en-US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當代中文課程</a:t>
            </a:r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》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冊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5</a:t>
            </a:r>
            <a:r>
              <a:rPr lang="zh-TW" altLang="en-US" sz="440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課</a:t>
            </a:r>
            <a:endParaRPr lang="zh-TW" altLang="en-US" sz="44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4"/>
          </p:nvPr>
        </p:nvSpPr>
        <p:spPr>
          <a:xfrm>
            <a:off x="1371600" y="4953000"/>
            <a:ext cx="6400799" cy="492443"/>
          </a:xfrm>
        </p:spPr>
        <p:txBody>
          <a:bodyPr/>
          <a:lstStyle/>
          <a:p>
            <a:pPr algn="ctr"/>
            <a:r>
              <a:rPr lang="en-US" altLang="zh-TW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MTC</a:t>
            </a:r>
            <a:r>
              <a:rPr lang="zh-TW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教材組製作</a:t>
            </a:r>
            <a:endParaRPr lang="zh-TW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1027" name="Picture 3" descr="D:\中心簡介\MTC60-LOGO-應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4" y="5606340"/>
            <a:ext cx="133504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421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最</a:t>
            </a:r>
            <a:endParaRPr sz="1490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zuì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3552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most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湯</a:t>
            </a:r>
            <a:endParaRPr sz="14900">
              <a:latin typeface="新細明體"/>
              <a:cs typeface="新細明體"/>
            </a:endParaRP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1438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soup,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broth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9158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7205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這麼</a:t>
            </a:r>
            <a:endParaRPr sz="14900">
              <a:latin typeface="新細明體"/>
              <a:cs typeface="新細明體"/>
            </a:endParaRPr>
          </a:p>
          <a:p>
            <a:pPr marR="24720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zhème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18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so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知道</a:t>
            </a:r>
            <a:endParaRPr sz="1490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zhīdào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492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(Vst) to know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502015" cy="66582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0289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家</a:t>
            </a:r>
          </a:p>
          <a:p>
            <a:pPr marR="30353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jiā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(M) m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asure w</a:t>
            </a:r>
            <a:r>
              <a:rPr sz="4000" spc="-20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rd for </a:t>
            </a:r>
            <a:r>
              <a:rPr sz="4000" dirty="0" smtClean="0">
                <a:latin typeface="Times New Roman"/>
                <a:cs typeface="Times New Roman"/>
              </a:rPr>
              <a:t>r</a:t>
            </a:r>
            <a:r>
              <a:rPr sz="4000" spc="-15" dirty="0" smtClean="0">
                <a:latin typeface="Times New Roman"/>
                <a:cs typeface="Times New Roman"/>
              </a:rPr>
              <a:t>e</a:t>
            </a:r>
            <a:r>
              <a:rPr sz="4000" dirty="0" smtClean="0">
                <a:latin typeface="Times New Roman"/>
                <a:cs typeface="Times New Roman"/>
              </a:rPr>
              <a:t>stauran</a:t>
            </a:r>
            <a:r>
              <a:rPr sz="4000" spc="-20" dirty="0" smtClean="0">
                <a:latin typeface="Times New Roman"/>
                <a:cs typeface="Times New Roman"/>
              </a:rPr>
              <a:t>t</a:t>
            </a:r>
            <a:r>
              <a:rPr sz="4000" dirty="0" smtClean="0">
                <a:latin typeface="Times New Roman"/>
                <a:cs typeface="Times New Roman"/>
              </a:rPr>
              <a:t>s,</a:t>
            </a:r>
            <a:r>
              <a:rPr lang="zh-TW" altLang="en-US" sz="4000" dirty="0">
                <a:latin typeface="Times New Roman"/>
                <a:cs typeface="Times New Roman"/>
              </a:rPr>
              <a:t> </a:t>
            </a:r>
            <a:r>
              <a:rPr lang="en-US" altLang="zh-TW" sz="4000" dirty="0" smtClean="0">
                <a:latin typeface="Times New Roman"/>
                <a:cs typeface="Times New Roman"/>
              </a:rPr>
              <a:t>shops, etc.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店</a:t>
            </a:r>
            <a:endParaRPr sz="14900">
              <a:latin typeface="新細明體"/>
              <a:cs typeface="新細明體"/>
            </a:endParaRP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0587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shop,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store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一定</a:t>
            </a:r>
            <a:endParaRPr sz="1490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yídìng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8381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rea</a:t>
            </a:r>
            <a:r>
              <a:rPr sz="4000" spc="-20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ly must, de</a:t>
            </a:r>
            <a:r>
              <a:rPr sz="4000" spc="-15" dirty="0">
                <a:latin typeface="Times New Roman"/>
                <a:cs typeface="Times New Roman"/>
              </a:rPr>
              <a:t>f</a:t>
            </a:r>
            <a:r>
              <a:rPr sz="4000" dirty="0">
                <a:latin typeface="Times New Roman"/>
                <a:cs typeface="Times New Roman"/>
              </a:rPr>
              <a:t>initely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點</a:t>
            </a:r>
            <a:endParaRPr sz="14900">
              <a:latin typeface="新細明體"/>
              <a:cs typeface="新細明體"/>
            </a:endParaRP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diǎn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1021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order (m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als)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碗</a:t>
            </a:r>
            <a:endParaRPr sz="14900">
              <a:latin typeface="新細明體"/>
              <a:cs typeface="新細明體"/>
            </a:endParaRPr>
          </a:p>
          <a:p>
            <a:pPr marR="3440429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625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(M) a bowl of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是啊</a:t>
            </a:r>
            <a:endParaRPr sz="1490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shìa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6900" y="5707087"/>
            <a:ext cx="24606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That's right.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牛肉</a:t>
            </a:r>
            <a:endParaRPr sz="1490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niúròu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3291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beef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6044" y="140205"/>
            <a:ext cx="8372475" cy="66582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432434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小籠包</a:t>
            </a:r>
          </a:p>
          <a:p>
            <a:pPr marR="432434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xiǎolóngbāo</a:t>
            </a:r>
            <a:endParaRPr sz="7200" dirty="0">
              <a:latin typeface="Times New Roman"/>
              <a:cs typeface="Times New Roman"/>
            </a:endParaRPr>
          </a:p>
          <a:p>
            <a:pPr marR="508000"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xiaol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ngbao, e.g</a:t>
            </a:r>
            <a:r>
              <a:rPr sz="4000" spc="-15" dirty="0">
                <a:latin typeface="Times New Roman"/>
                <a:cs typeface="Times New Roman"/>
              </a:rPr>
              <a:t>.</a:t>
            </a:r>
            <a:r>
              <a:rPr sz="4000" dirty="0">
                <a:latin typeface="Times New Roman"/>
                <a:cs typeface="Times New Roman"/>
              </a:rPr>
              <a:t>, small </a:t>
            </a:r>
            <a:r>
              <a:rPr sz="4000" spc="-20" dirty="0">
                <a:latin typeface="Times New Roman"/>
                <a:cs typeface="Times New Roman"/>
              </a:rPr>
              <a:t>m</a:t>
            </a:r>
            <a:r>
              <a:rPr sz="4000" dirty="0">
                <a:latin typeface="Times New Roman"/>
                <a:cs typeface="Times New Roman"/>
              </a:rPr>
              <a:t>eat and </a:t>
            </a:r>
            <a:r>
              <a:rPr sz="4000" dirty="0" smtClean="0">
                <a:latin typeface="Times New Roman"/>
                <a:cs typeface="Times New Roman"/>
              </a:rPr>
              <a:t>c</a:t>
            </a:r>
            <a:r>
              <a:rPr sz="4000" spc="-20" dirty="0" smtClean="0">
                <a:latin typeface="Times New Roman"/>
                <a:cs typeface="Times New Roman"/>
              </a:rPr>
              <a:t>a</a:t>
            </a:r>
            <a:r>
              <a:rPr sz="4000" dirty="0" smtClean="0">
                <a:latin typeface="Times New Roman"/>
                <a:cs typeface="Times New Roman"/>
              </a:rPr>
              <a:t>b</a:t>
            </a:r>
            <a:r>
              <a:rPr lang="en-US" altLang="zh-TW" sz="4000" dirty="0" smtClean="0">
                <a:latin typeface="Times New Roman"/>
                <a:cs typeface="Times New Roman"/>
              </a:rPr>
              <a:t>bag</a:t>
            </a:r>
            <a:r>
              <a:rPr lang="en-US" altLang="zh-TW" sz="4000" spc="-5" dirty="0" smtClean="0">
                <a:latin typeface="Times New Roman"/>
                <a:cs typeface="Times New Roman"/>
              </a:rPr>
              <a:t>e-</a:t>
            </a:r>
            <a:r>
              <a:rPr lang="en-US" altLang="zh-TW" sz="4000" dirty="0" smtClean="0">
                <a:latin typeface="Times New Roman"/>
                <a:cs typeface="Times New Roman"/>
              </a:rPr>
              <a:t>filled </a:t>
            </a:r>
            <a:r>
              <a:rPr lang="en-US" altLang="zh-TW" sz="4000" spc="10" dirty="0" smtClean="0">
                <a:latin typeface="Times New Roman"/>
                <a:cs typeface="Times New Roman"/>
              </a:rPr>
              <a:t>s</a:t>
            </a:r>
            <a:r>
              <a:rPr lang="en-US" altLang="zh-TW" sz="4000" dirty="0" smtClean="0">
                <a:latin typeface="Times New Roman"/>
                <a:cs typeface="Times New Roman"/>
              </a:rPr>
              <a:t>teamed buns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25995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54495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臭豆腐</a:t>
            </a:r>
            <a:endParaRPr sz="14900">
              <a:latin typeface="新細明體"/>
              <a:cs typeface="新細明體"/>
            </a:endParaRPr>
          </a:p>
          <a:p>
            <a:pPr marR="1545590" algn="ctr">
              <a:lnSpc>
                <a:spcPct val="100000"/>
              </a:lnSpc>
              <a:spcBef>
                <a:spcPts val="1785"/>
              </a:spcBef>
              <a:tabLst>
                <a:tab pos="2005964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chòu	dòufǔ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56826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stinky tofu (</a:t>
            </a:r>
            <a:r>
              <a:rPr sz="4000" spc="-15" dirty="0">
                <a:latin typeface="Times New Roman"/>
                <a:cs typeface="Times New Roman"/>
              </a:rPr>
              <a:t>f</a:t>
            </a:r>
            <a:r>
              <a:rPr sz="4000" dirty="0">
                <a:latin typeface="Times New Roman"/>
                <a:cs typeface="Times New Roman"/>
              </a:rPr>
              <a:t>erment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d tofu)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25995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54495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太好了</a:t>
            </a:r>
            <a:endParaRPr sz="14900">
              <a:latin typeface="新細明體"/>
              <a:cs typeface="新細明體"/>
            </a:endParaRPr>
          </a:p>
          <a:p>
            <a:pPr marR="1544955" algn="ctr">
              <a:lnSpc>
                <a:spcPct val="100000"/>
              </a:lnSpc>
              <a:spcBef>
                <a:spcPts val="1785"/>
              </a:spcBef>
              <a:tabLst>
                <a:tab pos="1142365" algn="l"/>
                <a:tab pos="26917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tài	hǎo	le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34537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Excel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ent. Great.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昨天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zuótiān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060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yesterday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餐廳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cāntīng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600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resta</a:t>
            </a:r>
            <a:r>
              <a:rPr sz="4000" spc="-20" dirty="0">
                <a:latin typeface="Times New Roman"/>
                <a:cs typeface="Times New Roman"/>
              </a:rPr>
              <a:t>u</a:t>
            </a:r>
            <a:r>
              <a:rPr sz="4000" dirty="0">
                <a:latin typeface="Times New Roman"/>
                <a:cs typeface="Times New Roman"/>
              </a:rPr>
              <a:t>rant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可是</a:t>
            </a:r>
            <a:endParaRPr sz="14900">
              <a:latin typeface="新細明體"/>
              <a:cs typeface="新細明體"/>
            </a:endParaRPr>
          </a:p>
          <a:p>
            <a:pPr marR="24593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kěshì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1319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(Conj) but, h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wever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辣</a:t>
            </a:r>
            <a:endParaRPr sz="14900">
              <a:latin typeface="新細明體"/>
              <a:cs typeface="新細明體"/>
            </a:endParaRPr>
          </a:p>
          <a:p>
            <a:pPr marR="3408045" algn="ctr">
              <a:lnSpc>
                <a:spcPct val="100000"/>
              </a:lnSpc>
              <a:spcBef>
                <a:spcPts val="1785"/>
              </a:spcBef>
            </a:pPr>
            <a:r>
              <a:rPr sz="7200" spc="-5" dirty="0">
                <a:solidFill>
                  <a:srgbClr val="085295"/>
                </a:solidFill>
                <a:latin typeface="Times New Roman"/>
                <a:cs typeface="Times New Roman"/>
              </a:rPr>
              <a:t>là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2442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hot (spicy)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怕</a:t>
            </a:r>
            <a:endParaRPr sz="14900">
              <a:latin typeface="新細明體"/>
              <a:cs typeface="新細明體"/>
            </a:endParaRPr>
          </a:p>
          <a:p>
            <a:pPr marR="34067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pà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61620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(Vst) (here) to </a:t>
            </a:r>
            <a:r>
              <a:rPr sz="4000" spc="-20" dirty="0">
                <a:latin typeface="Times New Roman"/>
                <a:cs typeface="Times New Roman"/>
              </a:rPr>
              <a:t>n</a:t>
            </a:r>
            <a:r>
              <a:rPr sz="4000" dirty="0">
                <a:latin typeface="Times New Roman"/>
                <a:cs typeface="Times New Roman"/>
              </a:rPr>
              <a:t>ot like, 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o fear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所以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suǒyǐ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01827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(Conj) th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refore, so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自己</a:t>
            </a:r>
            <a:endParaRPr sz="14900">
              <a:latin typeface="新細明體"/>
              <a:cs typeface="新細明體"/>
            </a:endParaRPr>
          </a:p>
          <a:p>
            <a:pPr marR="24593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zìjǐ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5919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self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麵</a:t>
            </a:r>
            <a:endParaRPr sz="14900">
              <a:latin typeface="新細明體"/>
              <a:cs typeface="新細明體"/>
            </a:endParaRPr>
          </a:p>
          <a:p>
            <a:pPr marL="45085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377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noodl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做飯</a:t>
            </a:r>
            <a:endParaRPr sz="14900">
              <a:latin typeface="新細明體"/>
              <a:cs typeface="新細明體"/>
            </a:endParaRPr>
          </a:p>
          <a:p>
            <a:pPr marR="24612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zuòfàn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215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to cook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得</a:t>
            </a:r>
            <a:endParaRPr sz="14900">
              <a:latin typeface="新細明體"/>
              <a:cs typeface="新細明體"/>
            </a:endParaRPr>
          </a:p>
          <a:p>
            <a:pPr marR="34067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2152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(Ptc) compl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ment m</a:t>
            </a:r>
            <a:r>
              <a:rPr sz="4000" spc="-20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rker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會</a:t>
            </a:r>
            <a:endParaRPr sz="14900">
              <a:latin typeface="新細明體"/>
              <a:cs typeface="新細明體"/>
            </a:endParaRPr>
          </a:p>
          <a:p>
            <a:pPr marR="35013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huì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9911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445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aux) to be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able to, c</a:t>
            </a:r>
            <a:r>
              <a:rPr sz="4000" spc="-20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5444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3365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甜點</a:t>
            </a:r>
            <a:endParaRPr sz="14900">
              <a:latin typeface="新細明體"/>
              <a:cs typeface="新細明體"/>
            </a:endParaRPr>
          </a:p>
          <a:p>
            <a:pPr marR="253301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tiándiǎn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694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dessert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不錯</a:t>
            </a:r>
            <a:endParaRPr sz="1490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búcuò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5666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not bad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可以</a:t>
            </a:r>
            <a:endParaRPr sz="1490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kěyǐ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2482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445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aux) could (poss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bility)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教</a:t>
            </a:r>
            <a:endParaRPr sz="14900">
              <a:latin typeface="新細明體"/>
              <a:cs typeface="新細明體"/>
            </a:endParaRPr>
          </a:p>
          <a:p>
            <a:pPr marR="35026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517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tea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h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到</a:t>
            </a:r>
            <a:endParaRPr sz="14900">
              <a:latin typeface="新細明體"/>
              <a:cs typeface="新細明體"/>
            </a:endParaRPr>
          </a:p>
          <a:p>
            <a:pPr marR="35020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18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(Prep) to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3228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60782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有一點</a:t>
            </a:r>
            <a:endParaRPr sz="14900">
              <a:latin typeface="新細明體"/>
              <a:cs typeface="新細明體"/>
            </a:endParaRPr>
          </a:p>
          <a:p>
            <a:pPr marR="1608455" algn="ctr">
              <a:lnSpc>
                <a:spcPct val="100000"/>
              </a:lnSpc>
              <a:spcBef>
                <a:spcPts val="1785"/>
              </a:spcBef>
              <a:tabLst>
                <a:tab pos="1599565" algn="l"/>
                <a:tab pos="254000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yǒu	yì	diǎn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3087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a litt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不好</a:t>
            </a:r>
            <a:endParaRPr sz="1490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  <a:tabLst>
                <a:tab pos="11423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bù	hǎo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6776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not well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真</a:t>
            </a:r>
            <a:endParaRPr sz="14900">
              <a:latin typeface="新細明體"/>
              <a:cs typeface="新細明體"/>
            </a:endParaRPr>
          </a:p>
          <a:p>
            <a:pPr marR="33445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zhēn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5215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rea</a:t>
            </a:r>
            <a:r>
              <a:rPr sz="4000" spc="-20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ly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好吃</a:t>
            </a:r>
            <a:endParaRPr sz="1490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hǎochī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911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delicious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說</a:t>
            </a:r>
            <a:endParaRPr sz="1490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shuō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53543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say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少</a:t>
            </a:r>
            <a:endParaRPr sz="14900">
              <a:latin typeface="新細明體"/>
              <a:cs typeface="新細明體"/>
            </a:endParaRPr>
          </a:p>
          <a:p>
            <a:pPr marR="33445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0907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</a:t>
            </a:r>
            <a:r>
              <a:rPr sz="4000" spc="-5" dirty="0">
                <a:latin typeface="Times New Roman"/>
                <a:cs typeface="Times New Roman"/>
              </a:rPr>
              <a:t>s-</a:t>
            </a:r>
            <a:r>
              <a:rPr sz="4000" dirty="0">
                <a:latin typeface="Times New Roman"/>
                <a:cs typeface="Times New Roman"/>
              </a:rPr>
              <a:t>pred) few in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number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有名</a:t>
            </a:r>
            <a:endParaRPr sz="1490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yǒumíng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1898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well known,</a:t>
            </a:r>
            <a:r>
              <a:rPr sz="4000" spc="-20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famous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小吃</a:t>
            </a:r>
            <a:endParaRPr sz="1490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xiǎochī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5669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light </a:t>
            </a:r>
            <a:r>
              <a:rPr sz="4000" spc="-20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epeat, sna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k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342</Words>
  <Application>Microsoft Office PowerPoint</Application>
  <PresentationFormat>如螢幕大小 (4:3)</PresentationFormat>
  <Paragraphs>192</Paragraphs>
  <Slides>39</Slides>
  <Notes>38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39</vt:i4>
      </vt:variant>
    </vt:vector>
  </HeadingPairs>
  <TitlesOfParts>
    <vt:vector size="41" baseType="lpstr">
      <vt:lpstr>Office Theme</vt:lpstr>
      <vt:lpstr>1_Office Theme</vt:lpstr>
      <vt:lpstr>《當代中文課程》第1冊第5課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liping</cp:lastModifiedBy>
  <cp:revision>4</cp:revision>
  <dcterms:created xsi:type="dcterms:W3CDTF">2017-01-09T10:32:02Z</dcterms:created>
  <dcterms:modified xsi:type="dcterms:W3CDTF">2017-01-20T01:14:47Z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2017-01-09T00:00:00Z</vt:filetime>
  </property>
  <property fmtid="{D5CDD505-2E9C-101B-9397-08002B2CF9AE}" pid="3" name="LastSaved">
    <vt:filetime>2017-01-09T00:00:00Z</vt:filetime>
  </property>
</Properties>
</file>