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61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8982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4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548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7568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362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844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518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413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423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537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267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159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41400" y="4965700"/>
            <a:ext cx="342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1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25700"/>
            <a:ext cx="5399299" cy="209801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第十二課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你在臺灣學多久的中文？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How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Long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Studying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Chinese</a:t>
            </a:r>
          </a:p>
          <a:p>
            <a:pPr>
              <a:lnSpc>
                <a:spcPts val="28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Taiwan?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Focus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是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shì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的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pattern can be used to ask a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-question (who, when, how, where) about an event in the past, however, it does not work when “what” is the object.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是誰打電話給你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的？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who)</a:t>
            </a:r>
          </a:p>
          <a:p>
            <a:pPr marL="685800" lvl="2" indent="0">
              <a:lnSpc>
                <a:spcPct val="100000"/>
              </a:lnSpc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他是什麼時候來學校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的？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when)</a:t>
            </a:r>
          </a:p>
          <a:p>
            <a:pPr marL="685800" lvl="2" indent="0">
              <a:lnSpc>
                <a:spcPct val="100000"/>
              </a:lnSpc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你是怎麼去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的？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how)</a:t>
            </a:r>
          </a:p>
          <a:p>
            <a:pPr marL="685800" lvl="2" indent="0">
              <a:lnSpc>
                <a:spcPct val="100000"/>
              </a:lnSpc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(4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你是在哪裡吃飯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？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where)</a:t>
            </a:r>
          </a:p>
          <a:p>
            <a:pPr marL="685800" lvl="2" indent="0">
              <a:lnSpc>
                <a:spcPct val="100000"/>
              </a:lnSpc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*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你是什麼東西看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的？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object)</a:t>
            </a:r>
          </a:p>
        </p:txBody>
      </p:sp>
    </p:spTree>
    <p:extLst>
      <p:ext uri="{BB962C8B-B14F-4D97-AF65-F5344CB8AC3E}">
        <p14:creationId xmlns:p14="http://schemas.microsoft.com/office/powerpoint/2010/main" val="14988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以後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yǐhòu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Dialogue I Structure: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我們以後都得上班。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他們以後還要再到台南去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371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以後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yǐhòu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Dialogue II Structure: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回國以後，我要找個有機會說中文的工作。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來臺灣以後，我每星期上五天的中文課。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我下課以後，常在圖書館上網。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546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Special Meanings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好</a:t>
            </a:r>
            <a:r>
              <a:rPr lang="zh-TW" altLang="en-US" sz="32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hǎo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難</a:t>
            </a:r>
            <a:r>
              <a:rPr lang="zh-TW" altLang="en-US" sz="32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nán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+Verbs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514350" indent="-514350"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好</a:t>
            </a: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難</a:t>
            </a: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combine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perception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verbs, they become single words.</a:t>
            </a: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5631164"/>
              </p:ext>
            </p:extLst>
          </p:nvPr>
        </p:nvGraphicFramePr>
        <p:xfrm>
          <a:off x="1295400" y="3505200"/>
          <a:ext cx="6172200" cy="22846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86100">
                  <a:extLst>
                    <a:ext uri="{9D8B030D-6E8A-4147-A177-3AD203B41FA5}">
                      <a16:colId xmlns:a16="http://schemas.microsoft.com/office/drawing/2014/main" val="2271242510"/>
                    </a:ext>
                  </a:extLst>
                </a:gridCol>
                <a:gridCol w="3086100">
                  <a:extLst>
                    <a:ext uri="{9D8B030D-6E8A-4147-A177-3AD203B41FA5}">
                      <a16:colId xmlns:a16="http://schemas.microsoft.com/office/drawing/2014/main" val="941793107"/>
                    </a:ext>
                  </a:extLst>
                </a:gridCol>
              </a:tblGrid>
              <a:tr h="574592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</a:t>
                      </a:r>
                      <a:r>
                        <a:rPr 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好吃 </a:t>
                      </a:r>
                      <a:endParaRPr lang="zh-TW" sz="32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</a:t>
                      </a:r>
                      <a:r>
                        <a:rPr 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難吃</a:t>
                      </a:r>
                      <a:endParaRPr lang="zh-TW" sz="32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6166320"/>
                  </a:ext>
                </a:extLst>
              </a:tr>
              <a:tr h="574592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</a:t>
                      </a:r>
                      <a:r>
                        <a:rPr 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好喝</a:t>
                      </a:r>
                      <a:endParaRPr lang="zh-TW" sz="32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</a:t>
                      </a:r>
                      <a:r>
                        <a:rPr 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難喝</a:t>
                      </a:r>
                      <a:endParaRPr lang="zh-TW" sz="32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3321121"/>
                  </a:ext>
                </a:extLst>
              </a:tr>
              <a:tr h="461992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</a:t>
                      </a:r>
                      <a:r>
                        <a:rPr 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好看</a:t>
                      </a:r>
                      <a:endParaRPr lang="zh-TW" sz="32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</a:t>
                      </a:r>
                      <a:r>
                        <a:rPr 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難看</a:t>
                      </a:r>
                      <a:endParaRPr lang="zh-TW" sz="32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381407"/>
                  </a:ext>
                </a:extLst>
              </a:tr>
              <a:tr h="574592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</a:t>
                      </a:r>
                      <a:r>
                        <a:rPr 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好聽</a:t>
                      </a:r>
                      <a:endParaRPr lang="zh-TW" sz="32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</a:t>
                      </a:r>
                      <a:r>
                        <a:rPr 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難聽</a:t>
                      </a:r>
                      <a:endParaRPr lang="zh-TW" sz="32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2480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2778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Special Meanings of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好</a:t>
            </a: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hǎo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難</a:t>
            </a: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nán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+Verbs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 they combine with action verbs,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好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means “easy to” and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難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difficult/hard to”.</a:t>
            </a: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7166812"/>
              </p:ext>
            </p:extLst>
          </p:nvPr>
        </p:nvGraphicFramePr>
        <p:xfrm>
          <a:off x="1295400" y="2971800"/>
          <a:ext cx="6172200" cy="22433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86100">
                  <a:extLst>
                    <a:ext uri="{9D8B030D-6E8A-4147-A177-3AD203B41FA5}">
                      <a16:colId xmlns:a16="http://schemas.microsoft.com/office/drawing/2014/main" val="2271242510"/>
                    </a:ext>
                  </a:extLst>
                </a:gridCol>
                <a:gridCol w="3086100">
                  <a:extLst>
                    <a:ext uri="{9D8B030D-6E8A-4147-A177-3AD203B41FA5}">
                      <a16:colId xmlns:a16="http://schemas.microsoft.com/office/drawing/2014/main" val="941793107"/>
                    </a:ext>
                  </a:extLst>
                </a:gridCol>
              </a:tblGrid>
              <a:tr h="555059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</a:t>
                      </a:r>
                      <a:r>
                        <a:rPr 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好</a:t>
                      </a:r>
                      <a:r>
                        <a:rPr lang="zh-TW" altLang="en-US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學</a:t>
                      </a:r>
                      <a:r>
                        <a:rPr 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</a:t>
                      </a:r>
                      <a:endParaRPr lang="zh-TW" sz="32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</a:t>
                      </a:r>
                      <a:r>
                        <a:rPr 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難</a:t>
                      </a:r>
                      <a:r>
                        <a:rPr lang="zh-TW" altLang="en-US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學</a:t>
                      </a:r>
                      <a:endParaRPr lang="zh-TW" sz="32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6166320"/>
                  </a:ext>
                </a:extLst>
              </a:tr>
              <a:tr h="555059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</a:t>
                      </a:r>
                      <a:r>
                        <a:rPr 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好</a:t>
                      </a:r>
                      <a:r>
                        <a:rPr lang="zh-TW" altLang="en-US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寫</a:t>
                      </a:r>
                      <a:endParaRPr lang="zh-TW" sz="32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</a:t>
                      </a:r>
                      <a:r>
                        <a:rPr 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難</a:t>
                      </a:r>
                      <a:r>
                        <a:rPr lang="zh-TW" altLang="en-US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寫</a:t>
                      </a:r>
                      <a:endParaRPr lang="zh-TW" sz="32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3321121"/>
                  </a:ext>
                </a:extLst>
              </a:tr>
              <a:tr h="500177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</a:t>
                      </a:r>
                      <a:r>
                        <a:rPr 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好</a:t>
                      </a:r>
                      <a:r>
                        <a:rPr lang="zh-TW" altLang="en-US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做</a:t>
                      </a:r>
                      <a:endParaRPr lang="zh-TW" sz="32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</a:t>
                      </a:r>
                      <a:r>
                        <a:rPr 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難</a:t>
                      </a:r>
                      <a:r>
                        <a:rPr lang="zh-TW" altLang="en-US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做</a:t>
                      </a:r>
                      <a:endParaRPr lang="zh-TW" altLang="zh-TW" sz="32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381407"/>
                  </a:ext>
                </a:extLst>
              </a:tr>
              <a:tr h="555059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</a:t>
                      </a:r>
                      <a:r>
                        <a:rPr 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好</a:t>
                      </a:r>
                      <a:r>
                        <a:rPr lang="zh-TW" altLang="en-US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找</a:t>
                      </a:r>
                      <a:endParaRPr lang="zh-TW" sz="32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685800" rtl="0" eaLnBrk="1" fontAlgn="base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</a:t>
                      </a:r>
                      <a:r>
                        <a:rPr 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難</a:t>
                      </a:r>
                      <a:r>
                        <a:rPr lang="zh-TW" altLang="en-US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找</a:t>
                      </a:r>
                      <a:endParaRPr lang="zh-TW" altLang="zh-TW" sz="3200" b="0" kern="100" dirty="0" smtClean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2480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125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Special Meanings of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好</a:t>
            </a: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hǎo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難</a:t>
            </a: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nán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+Verbs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日本菜好吃也好看。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好工作很難找。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這個歌好聽也好唱。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39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Special Meanings of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好</a:t>
            </a: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hǎo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難</a:t>
            </a: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nán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+Verbs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>
          <a:xfrm>
            <a:off x="628650" y="1828800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我媽媽做的菜很好吃。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有人覺得中文很難學。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98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Special Meanings of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好</a:t>
            </a: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hǎo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難</a:t>
            </a: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nán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+Verbs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>
          <a:xfrm>
            <a:off x="628650" y="1825625"/>
            <a:ext cx="805815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perception verb: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便宜的咖啡不好喝。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學校餐廳的菜不難吃。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這個歌，唱得太慢不好聽。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52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Special Meanings of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好</a:t>
            </a: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hǎo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難</a:t>
            </a: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nán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+Verbs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>
          <a:xfrm>
            <a:off x="628650" y="1825625"/>
            <a:ext cx="8058150" cy="43513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action verbs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這家店賣的小籠包不好做。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老師常常說中文不難學。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學校附近便宜的套房不好找。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430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Special Meanings of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好</a:t>
            </a: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hǎo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難</a:t>
            </a: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nán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+Verbs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>
          <a:xfrm>
            <a:off x="628650" y="1825625"/>
            <a:ext cx="805815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perception verb: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旅館老闆買的水果好吃嗎？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你覺得那個電影好看不好看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</a:t>
            </a:r>
          </a:p>
          <a:p>
            <a:pPr marL="685800" lvl="2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點烏龍茶的那個先生唱歌唱得好聽嗎？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72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先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xiān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再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zài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first…,and then…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弟弟打算先去旅行再找工作。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我想先吃晚飯再給媽媽打電話。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他計畫在臺灣先學語言再念大學。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4509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Special Meanings of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好</a:t>
            </a: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hǎo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難</a:t>
            </a: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nán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+Verbs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>
          <a:xfrm>
            <a:off x="628650" y="1825625"/>
            <a:ext cx="8058150" cy="43513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action verbs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說中文的工作在你的國家好找嗎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又大又貴的房子好不好賣？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老師今天教的甜點難不難學</a:t>
            </a:r>
            <a:r>
              <a:rPr lang="zh-TW" altLang="zh-TW" sz="26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26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23341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先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xiān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再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zài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first…,and then…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我昨天晚上先寫功課，再看電視。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我明天先去圖書館看書，再去超市買東西。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02506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Focus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是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shì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的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514350" indent="-514350"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Subject +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是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Focus + Activity +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他是昨天晚上到臺灣的。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他是在學校附近吃晚飯的。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我是坐捷運來學校的。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673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Focus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是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shì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的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object in the sentence is often moved to the very front of the sentence.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學費是公司替我付的。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這支手機是在夜市買的。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546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Focus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是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shì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的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>
          <a:xfrm>
            <a:off x="628650" y="1825625"/>
            <a:ext cx="8058150" cy="43513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focused element can be the subject, the expression for time, place, manner, and occasionally the verb, but never the object.</a:t>
            </a: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是我打電話給房東的。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(subject)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我是昨天晚上去看電影的。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(time)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他是在那家便利商店買咖啡的。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(place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(4)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我是坐公車來上課的。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(manner)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BUT NOT, *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我是這間房間最近租的。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(object)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51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Focus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是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shì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的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>
          <a:xfrm>
            <a:off x="628650" y="1825625"/>
            <a:ext cx="805815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他不是今天早上去美國的。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不是我打電話給房東的。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我不是在圖書館看書的。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69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Focus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是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shì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的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>
          <a:xfrm>
            <a:off x="628650" y="1825625"/>
            <a:ext cx="805815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你是一個人來的嗎？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他是坐高鐵去臺南的嗎？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你的房租是自己付的嗎？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9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Focus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是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shì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的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Sometimes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是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shì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 be omitted in the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是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pattern.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是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跟朋友一起來的。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是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坐計程車來的。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9628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</TotalTime>
  <Words>883</Words>
  <Application>Microsoft Office PowerPoint</Application>
  <PresentationFormat>如螢幕大小 (4:3)</PresentationFormat>
  <Paragraphs>118</Paragraphs>
  <Slides>20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20</vt:i4>
      </vt:variant>
    </vt:vector>
  </HeadingPairs>
  <TitlesOfParts>
    <vt:vector size="32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Wingdings</vt:lpstr>
      <vt:lpstr>Office 佈景主題</vt:lpstr>
      <vt:lpstr>PowerPoint 簡報</vt:lpstr>
      <vt:lpstr>I. 先 xiān…，再 zài… first…,and then…</vt:lpstr>
      <vt:lpstr>I. 先 xiān…，再 zài… first…,and then…</vt:lpstr>
      <vt:lpstr>II. To Focus with 是 shì…的 de</vt:lpstr>
      <vt:lpstr>II. To Focus with 是 shì…的 de</vt:lpstr>
      <vt:lpstr>II. To Focus with 是 shì…的 de</vt:lpstr>
      <vt:lpstr>II. To Focus with 是 shì…的 de</vt:lpstr>
      <vt:lpstr>II. To Focus with 是 shì…的 de</vt:lpstr>
      <vt:lpstr>II. To Focus with 是 shì…的 de</vt:lpstr>
      <vt:lpstr>II. To Focus with 是 shì…的 de</vt:lpstr>
      <vt:lpstr>III. 以後 yǐhòu  after…</vt:lpstr>
      <vt:lpstr>III. 以後 yǐhòu  after…</vt:lpstr>
      <vt:lpstr>IV. Special Meanings of 好 hǎo/ 難 nán +Verbs</vt:lpstr>
      <vt:lpstr>IV. Special Meanings of 好 hǎo/ 難 nán +Verbs</vt:lpstr>
      <vt:lpstr>IV. Special Meanings of 好 hǎo/ 難 nán +Verbs</vt:lpstr>
      <vt:lpstr>IV. Special Meanings of 好 hǎo/ 難 nán +Verbs</vt:lpstr>
      <vt:lpstr>IV. Special Meanings of 好 hǎo/ 難 nán +Verbs</vt:lpstr>
      <vt:lpstr>IV. Special Meanings of 好 hǎo/ 難 nán +Verbs</vt:lpstr>
      <vt:lpstr>IV. Special Meanings of 好 hǎo/ 難 nán +Verbs</vt:lpstr>
      <vt:lpstr>IV. Special Meanings of 好 hǎo/ 難 nán +Verbs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Windows 使用者</cp:lastModifiedBy>
  <cp:revision>21</cp:revision>
  <dcterms:created xsi:type="dcterms:W3CDTF">2006-08-16T00:00:00Z</dcterms:created>
  <dcterms:modified xsi:type="dcterms:W3CDTF">2017-12-05T08:09:02Z</dcterms:modified>
</cp:coreProperties>
</file>