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theme/themeOverride1.xml" ContentType="application/vnd.openxmlformats-officedocument.themeOverride+xml"/>
  <Override PartName="/ppt/notesSlides/notesSlide3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6" r:id="rId2"/>
  </p:sldMasterIdLst>
  <p:notesMasterIdLst>
    <p:notesMasterId r:id="rId41"/>
  </p:notesMasterIdLst>
  <p:sldIdLst>
    <p:sldId id="293" r:id="rId3"/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79" r:id="rId27"/>
    <p:sldId id="280" r:id="rId28"/>
    <p:sldId id="281" r:id="rId29"/>
    <p:sldId id="282" r:id="rId30"/>
    <p:sldId id="283" r:id="rId31"/>
    <p:sldId id="284" r:id="rId32"/>
    <p:sldId id="285" r:id="rId33"/>
    <p:sldId id="286" r:id="rId34"/>
    <p:sldId id="287" r:id="rId35"/>
    <p:sldId id="288" r:id="rId36"/>
    <p:sldId id="289" r:id="rId37"/>
    <p:sldId id="290" r:id="rId38"/>
    <p:sldId id="291" r:id="rId39"/>
    <p:sldId id="292" r:id="rId40"/>
  </p:sldIdLst>
  <p:sldSz cx="9144000" cy="6858000" type="screen4x3"/>
  <p:notesSz cx="9144000" cy="6858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296" y="-6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233689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144017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799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1/20/2017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Times New Roman"/>
              <a:ea typeface="標楷體"/>
              <a:cs typeface="+mn-cs"/>
            </a:endParaRPr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D8BD707-D9CF-40AE-B4C6-C98DA3205C09}" type="datetimeFigureOut"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Times New Roman"/>
                <a:ea typeface="標楷體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1/20/2017</a:t>
            </a:fld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Times New Roman"/>
              <a:ea typeface="標楷體"/>
              <a:cs typeface="+mn-cs"/>
            </a:endParaRPr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6F15528-21DE-4FAA-801E-634DDDAF4B2B}" type="slidenum">
              <a: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Times New Roman"/>
                <a:ea typeface="標楷體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Times New Roman"/>
              <a:ea typeface="標楷體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762400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900" b="0" i="0">
                <a:solidFill>
                  <a:schemeClr val="tx1"/>
                </a:solidFill>
                <a:latin typeface="新細明體"/>
                <a:cs typeface="新細明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14900" b="0" i="0">
                <a:solidFill>
                  <a:schemeClr val="tx1"/>
                </a:solidFill>
                <a:latin typeface="新細明體"/>
                <a:cs typeface="新細明體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1/20/2017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900" b="0" i="0">
                <a:solidFill>
                  <a:schemeClr val="tx1"/>
                </a:solidFill>
                <a:latin typeface="新細明體"/>
                <a:cs typeface="新細明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59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1/20/2017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900" b="0" i="0">
                <a:solidFill>
                  <a:schemeClr val="tx1"/>
                </a:solidFill>
                <a:latin typeface="新細明體"/>
                <a:cs typeface="新細明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1/20/2017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1/20/2017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144017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799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Times New Roman"/>
              <a:ea typeface="標楷體"/>
              <a:cs typeface="+mn-cs"/>
            </a:endParaRP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D8BD707-D9CF-40AE-B4C6-C98DA3205C09}" type="datetimeFigureOut"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Times New Roman"/>
                <a:ea typeface="標楷體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1/20/2017</a:t>
            </a:fld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Times New Roman"/>
              <a:ea typeface="標楷體"/>
              <a:cs typeface="+mn-cs"/>
            </a:endParaRPr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6F15528-21DE-4FAA-801E-634DDDAF4B2B}" type="slidenum">
              <a: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Times New Roman"/>
                <a:ea typeface="標楷體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Times New Roman"/>
              <a:ea typeface="標楷體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89762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9150" b="0" i="0">
                <a:solidFill>
                  <a:schemeClr val="tx1"/>
                </a:solidFill>
                <a:latin typeface="新細明體"/>
                <a:cs typeface="新細明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Times New Roman"/>
              <a:ea typeface="標楷體"/>
              <a:cs typeface="+mn-cs"/>
            </a:endParaRP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D8BD707-D9CF-40AE-B4C6-C98DA3205C09}" type="datetimeFigureOut"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Times New Roman"/>
                <a:ea typeface="標楷體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1/20/2017</a:t>
            </a:fld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Times New Roman"/>
              <a:ea typeface="標楷體"/>
              <a:cs typeface="+mn-cs"/>
            </a:endParaRPr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6F15528-21DE-4FAA-801E-634DDDAF4B2B}" type="slidenum">
              <a: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Times New Roman"/>
                <a:ea typeface="標楷體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Times New Roman"/>
              <a:ea typeface="標楷體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136969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9150" b="0" i="0">
                <a:solidFill>
                  <a:schemeClr val="tx1"/>
                </a:solidFill>
                <a:latin typeface="新細明體"/>
                <a:cs typeface="新細明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59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Times New Roman"/>
              <a:ea typeface="標楷體"/>
              <a:cs typeface="+mn-cs"/>
            </a:endParaRPr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D8BD707-D9CF-40AE-B4C6-C98DA3205C09}" type="datetimeFigureOut"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Times New Roman"/>
                <a:ea typeface="標楷體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1/20/2017</a:t>
            </a:fld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Times New Roman"/>
              <a:ea typeface="標楷體"/>
              <a:cs typeface="+mn-cs"/>
            </a:endParaRPr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6F15528-21DE-4FAA-801E-634DDDAF4B2B}" type="slidenum">
              <a: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Times New Roman"/>
                <a:ea typeface="標楷體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Times New Roman"/>
              <a:ea typeface="標楷體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686977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9150" b="0" i="0">
                <a:solidFill>
                  <a:schemeClr val="tx1"/>
                </a:solidFill>
                <a:latin typeface="新細明體"/>
                <a:cs typeface="新細明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Times New Roman"/>
              <a:ea typeface="標楷體"/>
              <a:cs typeface="+mn-cs"/>
            </a:endParaRPr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D8BD707-D9CF-40AE-B4C6-C98DA3205C09}" type="datetimeFigureOut"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Times New Roman"/>
                <a:ea typeface="標楷體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1/20/2017</a:t>
            </a:fld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Times New Roman"/>
              <a:ea typeface="標楷體"/>
              <a:cs typeface="+mn-cs"/>
            </a:endParaRPr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6F15528-21DE-4FAA-801E-634DDDAF4B2B}" type="slidenum">
              <a: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Times New Roman"/>
                <a:ea typeface="標楷體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Times New Roman"/>
              <a:ea typeface="標楷體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377788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10.xml"/><Relationship Id="rId4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50000">
              <a:schemeClr val="bg1">
                <a:tint val="80000"/>
                <a:satMod val="250000"/>
              </a:schemeClr>
            </a:gs>
            <a:gs pos="76000">
              <a:schemeClr val="bg1">
                <a:tint val="90000"/>
                <a:shade val="90000"/>
                <a:satMod val="200000"/>
              </a:schemeClr>
            </a:gs>
            <a:gs pos="92000">
              <a:schemeClr val="bg1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8105393" y="0"/>
            <a:ext cx="1038605" cy="784098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8185657" y="10629"/>
            <a:ext cx="926465" cy="659765"/>
          </a:xfrm>
          <a:custGeom>
            <a:avLst/>
            <a:gdLst/>
            <a:ahLst/>
            <a:cxnLst/>
            <a:rect l="l" t="t" r="r" b="b"/>
            <a:pathLst>
              <a:path w="926465" h="659765">
                <a:moveTo>
                  <a:pt x="0" y="659422"/>
                </a:moveTo>
                <a:lnTo>
                  <a:pt x="926122" y="659422"/>
                </a:lnTo>
                <a:lnTo>
                  <a:pt x="926122" y="0"/>
                </a:lnTo>
                <a:lnTo>
                  <a:pt x="0" y="0"/>
                </a:lnTo>
                <a:lnTo>
                  <a:pt x="0" y="659422"/>
                </a:lnTo>
                <a:close/>
              </a:path>
            </a:pathLst>
          </a:custGeom>
          <a:solidFill>
            <a:srgbClr val="EC7C3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k object 18"/>
          <p:cNvSpPr/>
          <p:nvPr/>
        </p:nvSpPr>
        <p:spPr>
          <a:xfrm>
            <a:off x="8185657" y="10629"/>
            <a:ext cx="926465" cy="659765"/>
          </a:xfrm>
          <a:custGeom>
            <a:avLst/>
            <a:gdLst/>
            <a:ahLst/>
            <a:cxnLst/>
            <a:rect l="l" t="t" r="r" b="b"/>
            <a:pathLst>
              <a:path w="926465" h="659765">
                <a:moveTo>
                  <a:pt x="0" y="659422"/>
                </a:moveTo>
                <a:lnTo>
                  <a:pt x="926122" y="659422"/>
                </a:lnTo>
                <a:lnTo>
                  <a:pt x="926122" y="0"/>
                </a:lnTo>
                <a:lnTo>
                  <a:pt x="0" y="0"/>
                </a:lnTo>
                <a:lnTo>
                  <a:pt x="0" y="659422"/>
                </a:lnTo>
                <a:close/>
              </a:path>
            </a:pathLst>
          </a:custGeom>
          <a:ln w="5715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771398" y="1654651"/>
            <a:ext cx="7601203" cy="324040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4900" b="0" i="0">
                <a:solidFill>
                  <a:schemeClr val="tx1"/>
                </a:solidFill>
                <a:latin typeface="新細明體"/>
                <a:cs typeface="新細明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771398" y="1654651"/>
            <a:ext cx="7601203" cy="324040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4900" b="0" i="0">
                <a:solidFill>
                  <a:schemeClr val="tx1"/>
                </a:solidFill>
                <a:latin typeface="新細明體"/>
                <a:cs typeface="新細明體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40"/>
            <a:ext cx="2926079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1/20/2017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50000">
              <a:schemeClr val="bg1">
                <a:tint val="80000"/>
                <a:satMod val="250000"/>
              </a:schemeClr>
            </a:gs>
            <a:gs pos="76000">
              <a:schemeClr val="bg1">
                <a:tint val="90000"/>
                <a:shade val="90000"/>
                <a:satMod val="200000"/>
              </a:schemeClr>
            </a:gs>
            <a:gs pos="92000">
              <a:schemeClr val="bg1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8105393" y="0"/>
            <a:ext cx="1038605" cy="784098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/>
              <a:ea typeface="標楷體"/>
              <a:cs typeface="+mn-cs"/>
            </a:endParaRPr>
          </a:p>
        </p:txBody>
      </p:sp>
      <p:sp>
        <p:nvSpPr>
          <p:cNvPr id="17" name="bk object 17"/>
          <p:cNvSpPr/>
          <p:nvPr/>
        </p:nvSpPr>
        <p:spPr>
          <a:xfrm>
            <a:off x="8185657" y="10629"/>
            <a:ext cx="926465" cy="659765"/>
          </a:xfrm>
          <a:custGeom>
            <a:avLst/>
            <a:gdLst/>
            <a:ahLst/>
            <a:cxnLst/>
            <a:rect l="l" t="t" r="r" b="b"/>
            <a:pathLst>
              <a:path w="926465" h="659765">
                <a:moveTo>
                  <a:pt x="0" y="659422"/>
                </a:moveTo>
                <a:lnTo>
                  <a:pt x="926122" y="659422"/>
                </a:lnTo>
                <a:lnTo>
                  <a:pt x="926122" y="0"/>
                </a:lnTo>
                <a:lnTo>
                  <a:pt x="0" y="0"/>
                </a:lnTo>
                <a:lnTo>
                  <a:pt x="0" y="659422"/>
                </a:lnTo>
                <a:close/>
              </a:path>
            </a:pathLst>
          </a:custGeom>
          <a:solidFill>
            <a:srgbClr val="EC7C30"/>
          </a:solid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/>
              <a:ea typeface="標楷體"/>
              <a:cs typeface="+mn-cs"/>
            </a:endParaRPr>
          </a:p>
        </p:txBody>
      </p:sp>
      <p:sp>
        <p:nvSpPr>
          <p:cNvPr id="18" name="bk object 18"/>
          <p:cNvSpPr/>
          <p:nvPr/>
        </p:nvSpPr>
        <p:spPr>
          <a:xfrm>
            <a:off x="8185657" y="10629"/>
            <a:ext cx="926465" cy="659765"/>
          </a:xfrm>
          <a:custGeom>
            <a:avLst/>
            <a:gdLst/>
            <a:ahLst/>
            <a:cxnLst/>
            <a:rect l="l" t="t" r="r" b="b"/>
            <a:pathLst>
              <a:path w="926465" h="659765">
                <a:moveTo>
                  <a:pt x="0" y="659422"/>
                </a:moveTo>
                <a:lnTo>
                  <a:pt x="926122" y="659422"/>
                </a:lnTo>
                <a:lnTo>
                  <a:pt x="926122" y="0"/>
                </a:lnTo>
                <a:lnTo>
                  <a:pt x="0" y="0"/>
                </a:lnTo>
                <a:lnTo>
                  <a:pt x="0" y="659422"/>
                </a:lnTo>
                <a:close/>
              </a:path>
            </a:pathLst>
          </a:custGeom>
          <a:ln w="5715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/>
              <a:ea typeface="標楷體"/>
              <a:cs typeface="+mn-cs"/>
            </a:endParaRPr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497077" y="2063097"/>
            <a:ext cx="8149844" cy="11607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9150" b="0" i="0">
                <a:solidFill>
                  <a:schemeClr val="tx1"/>
                </a:solidFill>
                <a:latin typeface="新細明體"/>
                <a:cs typeface="新細明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457200" y="1577340"/>
            <a:ext cx="8229599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40"/>
            <a:ext cx="2926079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Times New Roman"/>
              <a:ea typeface="標楷體"/>
              <a:cs typeface="+mn-cs"/>
            </a:endParaRP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D8BD707-D9CF-40AE-B4C6-C98DA3205C09}" type="datetimeFigureOut"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Times New Roman"/>
                <a:ea typeface="標楷體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1/20/2017</a:t>
            </a:fld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Times New Roman"/>
              <a:ea typeface="標楷體"/>
              <a:cs typeface="+mn-cs"/>
            </a:endParaRPr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6F15528-21DE-4FAA-801E-634DDDAF4B2B}" type="slidenum">
              <a: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Times New Roman"/>
                <a:ea typeface="標楷體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Times New Roman"/>
              <a:ea typeface="標楷體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267496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68" r:id="rId2"/>
    <p:sldLayoutId id="2147483669" r:id="rId3"/>
    <p:sldLayoutId id="2147483670" r:id="rId4"/>
    <p:sldLayoutId id="2147483671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5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5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5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5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5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5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5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5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5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7.xml"/><Relationship Id="rId2" Type="http://schemas.openxmlformats.org/officeDocument/2006/relationships/slideLayout" Target="../slideLayouts/slideLayout10.xml"/><Relationship Id="rId1" Type="http://schemas.openxmlformats.org/officeDocument/2006/relationships/themeOverride" Target="../theme/themeOverride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685800" y="2590800"/>
            <a:ext cx="7772400" cy="677108"/>
          </a:xfrm>
        </p:spPr>
        <p:txBody>
          <a:bodyPr/>
          <a:lstStyle/>
          <a:p>
            <a:r>
              <a:rPr lang="en-US" altLang="zh-TW" sz="44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新細明體" panose="02020500000000000000" pitchFamily="18" charset="-120"/>
                <a:ea typeface="新細明體" panose="02020500000000000000" pitchFamily="18" charset="-120"/>
              </a:rPr>
              <a:t>《</a:t>
            </a:r>
            <a:r>
              <a:rPr lang="zh-TW" altLang="en-US" sz="44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新細明體" panose="02020500000000000000" pitchFamily="18" charset="-120"/>
                <a:ea typeface="新細明體" panose="02020500000000000000" pitchFamily="18" charset="-120"/>
              </a:rPr>
              <a:t>當代中文課程</a:t>
            </a:r>
            <a:r>
              <a:rPr lang="en-US" altLang="zh-TW" sz="44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新細明體" panose="02020500000000000000" pitchFamily="18" charset="-120"/>
                <a:ea typeface="新細明體" panose="02020500000000000000" pitchFamily="18" charset="-120"/>
              </a:rPr>
              <a:t>》</a:t>
            </a:r>
            <a:r>
              <a:rPr lang="zh-TW" altLang="en-US" sz="44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新細明體" panose="02020500000000000000" pitchFamily="18" charset="-120"/>
                <a:ea typeface="新細明體" panose="02020500000000000000" pitchFamily="18" charset="-120"/>
              </a:rPr>
              <a:t>第</a:t>
            </a:r>
            <a:r>
              <a:rPr lang="en-US" altLang="zh-TW" sz="44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新細明體" panose="02020500000000000000" pitchFamily="18" charset="-120"/>
              </a:rPr>
              <a:t>1</a:t>
            </a:r>
            <a:r>
              <a:rPr lang="zh-TW" altLang="en-US" sz="44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新細明體" panose="02020500000000000000" pitchFamily="18" charset="-120"/>
                <a:ea typeface="新細明體" panose="02020500000000000000" pitchFamily="18" charset="-120"/>
              </a:rPr>
              <a:t>冊</a:t>
            </a:r>
            <a:r>
              <a:rPr lang="zh-TW" altLang="en-US" sz="44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新細明體" panose="02020500000000000000" pitchFamily="18" charset="-120"/>
                <a:ea typeface="新細明體" panose="02020500000000000000" pitchFamily="18" charset="-120"/>
              </a:rPr>
              <a:t>第</a:t>
            </a:r>
            <a:r>
              <a:rPr lang="en-US" altLang="zh-TW" sz="4400" smtClean="0">
                <a:solidFill>
                  <a:schemeClr val="tx2">
                    <a:lumMod val="60000"/>
                    <a:lumOff val="40000"/>
                  </a:schemeClr>
                </a:solidFill>
                <a:latin typeface="新細明體" panose="02020500000000000000" pitchFamily="18" charset="-120"/>
                <a:ea typeface="新細明體" panose="02020500000000000000" pitchFamily="18" charset="-120"/>
              </a:rPr>
              <a:t>2</a:t>
            </a:r>
            <a:r>
              <a:rPr lang="zh-TW" altLang="en-US" sz="4400" smtClean="0">
                <a:solidFill>
                  <a:schemeClr val="tx2">
                    <a:lumMod val="60000"/>
                    <a:lumOff val="40000"/>
                  </a:schemeClr>
                </a:solidFill>
                <a:latin typeface="新細明體" panose="02020500000000000000" pitchFamily="18" charset="-120"/>
                <a:ea typeface="新細明體" panose="02020500000000000000" pitchFamily="18" charset="-120"/>
              </a:rPr>
              <a:t>課</a:t>
            </a:r>
            <a:endParaRPr lang="zh-TW" altLang="en-US" sz="4400" dirty="0">
              <a:solidFill>
                <a:schemeClr val="tx2">
                  <a:lumMod val="60000"/>
                  <a:lumOff val="40000"/>
                </a:schemeClr>
              </a:solidFill>
              <a:latin typeface="新細明體" panose="02020500000000000000" pitchFamily="18" charset="-120"/>
              <a:ea typeface="新細明體" panose="02020500000000000000" pitchFamily="18" charset="-120"/>
            </a:endParaRPr>
          </a:p>
        </p:txBody>
      </p:sp>
      <p:sp>
        <p:nvSpPr>
          <p:cNvPr id="3" name="副標題 2"/>
          <p:cNvSpPr>
            <a:spLocks noGrp="1"/>
          </p:cNvSpPr>
          <p:nvPr>
            <p:ph type="subTitle" idx="4"/>
          </p:nvPr>
        </p:nvSpPr>
        <p:spPr>
          <a:xfrm>
            <a:off x="1371600" y="4953000"/>
            <a:ext cx="6400799" cy="492443"/>
          </a:xfrm>
        </p:spPr>
        <p:txBody>
          <a:bodyPr/>
          <a:lstStyle/>
          <a:p>
            <a:pPr algn="ctr"/>
            <a:r>
              <a:rPr lang="en-US" altLang="zh-TW" sz="32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新細明體" panose="02020500000000000000" pitchFamily="18" charset="-120"/>
              </a:rPr>
              <a:t>MTC</a:t>
            </a:r>
            <a:r>
              <a:rPr lang="zh-TW" altLang="en-US" sz="32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新細明體" panose="02020500000000000000" pitchFamily="18" charset="-120"/>
                <a:ea typeface="新細明體" panose="02020500000000000000" pitchFamily="18" charset="-120"/>
              </a:rPr>
              <a:t> 教材組製作</a:t>
            </a:r>
            <a:endParaRPr lang="zh-TW" altLang="en-US" sz="3200" dirty="0">
              <a:solidFill>
                <a:schemeClr val="tx2">
                  <a:lumMod val="60000"/>
                  <a:lumOff val="40000"/>
                </a:schemeClr>
              </a:solidFill>
              <a:latin typeface="新細明體" panose="02020500000000000000" pitchFamily="18" charset="-120"/>
              <a:ea typeface="新細明體" panose="02020500000000000000" pitchFamily="18" charset="-120"/>
            </a:endParaRPr>
          </a:p>
        </p:txBody>
      </p:sp>
      <p:pic>
        <p:nvPicPr>
          <p:cNvPr id="1027" name="Picture 3" descr="D:\中心簡介\MTC60-LOGO-應用1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1194" y="5606340"/>
            <a:ext cx="1335040" cy="917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98416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2388" y="140205"/>
            <a:ext cx="5271135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-9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3344545" algn="ctr">
              <a:lnSpc>
                <a:spcPct val="100000"/>
              </a:lnSpc>
              <a:spcBef>
                <a:spcPts val="2500"/>
              </a:spcBef>
            </a:pPr>
            <a:r>
              <a:rPr sz="14900" dirty="0">
                <a:latin typeface="新細明體"/>
                <a:cs typeface="新細明體"/>
              </a:rPr>
              <a:t>好</a:t>
            </a:r>
            <a:endParaRPr sz="14900">
              <a:latin typeface="新細明體"/>
              <a:cs typeface="新細明體"/>
            </a:endParaRPr>
          </a:p>
          <a:p>
            <a:pPr marR="334391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hǎo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187452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(Ptc) OK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2388" y="140205"/>
            <a:ext cx="5366385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-10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3439795" algn="ctr">
              <a:lnSpc>
                <a:spcPct val="100000"/>
              </a:lnSpc>
              <a:spcBef>
                <a:spcPts val="2500"/>
              </a:spcBef>
            </a:pPr>
            <a:r>
              <a:rPr sz="14900" dirty="0">
                <a:latin typeface="新細明體"/>
                <a:cs typeface="新細明體"/>
              </a:rPr>
              <a:t>有</a:t>
            </a:r>
            <a:endParaRPr sz="14900">
              <a:latin typeface="新細明體"/>
              <a:cs typeface="新細明體"/>
            </a:endParaRPr>
          </a:p>
          <a:p>
            <a:pPr marR="3439795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yǒu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267906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(Vst) to have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2388" y="140205"/>
            <a:ext cx="5344795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</a:t>
            </a:r>
            <a:r>
              <a:rPr sz="3000" spc="-114" dirty="0">
                <a:solidFill>
                  <a:srgbClr val="FFFFFF"/>
                </a:solidFill>
                <a:latin typeface="Times New Roman"/>
                <a:cs typeface="Times New Roman"/>
              </a:rPr>
              <a:t>11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3417570" algn="ctr">
              <a:lnSpc>
                <a:spcPct val="100000"/>
              </a:lnSpc>
              <a:spcBef>
                <a:spcPts val="2500"/>
              </a:spcBef>
            </a:pPr>
            <a:r>
              <a:rPr sz="14900" dirty="0">
                <a:latin typeface="新細明體"/>
                <a:cs typeface="新細明體"/>
              </a:rPr>
              <a:t>多</a:t>
            </a:r>
            <a:endParaRPr sz="14900">
              <a:latin typeface="新細明體"/>
              <a:cs typeface="新細明體"/>
            </a:endParaRPr>
          </a:p>
          <a:p>
            <a:pPr marR="3419475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duō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325755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(V</a:t>
            </a:r>
            <a:r>
              <a:rPr sz="4000" spc="-5" dirty="0">
                <a:latin typeface="Times New Roman"/>
                <a:cs typeface="Times New Roman"/>
              </a:rPr>
              <a:t>s-</a:t>
            </a:r>
            <a:r>
              <a:rPr sz="4000" dirty="0">
                <a:latin typeface="Times New Roman"/>
                <a:cs typeface="Times New Roman"/>
              </a:rPr>
              <a:t>pred) many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31317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-12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249364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>
                <a:latin typeface="新細明體"/>
                <a:cs typeface="新細明體"/>
              </a:rPr>
              <a:t>照片</a:t>
            </a:r>
            <a:endParaRPr sz="14900">
              <a:latin typeface="新細明體"/>
              <a:cs typeface="新細明體"/>
            </a:endParaRPr>
          </a:p>
          <a:p>
            <a:pPr marR="2493645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zhàopiàn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201612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(N) photo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2388" y="140205"/>
            <a:ext cx="5366385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-13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3439795" algn="ctr">
              <a:lnSpc>
                <a:spcPct val="100000"/>
              </a:lnSpc>
              <a:spcBef>
                <a:spcPts val="2500"/>
              </a:spcBef>
            </a:pPr>
            <a:r>
              <a:rPr sz="14900" dirty="0">
                <a:latin typeface="新細明體"/>
                <a:cs typeface="新細明體"/>
              </a:rPr>
              <a:t>都</a:t>
            </a:r>
            <a:endParaRPr sz="14900">
              <a:latin typeface="新細明體"/>
              <a:cs typeface="新細明體"/>
            </a:endParaRPr>
          </a:p>
          <a:p>
            <a:pPr marR="3439795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dōu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303276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(Adv) all, both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31317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-14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2500"/>
              </a:spcBef>
            </a:pPr>
            <a:r>
              <a:rPr sz="14900" spc="-5" dirty="0">
                <a:latin typeface="新細明體"/>
                <a:cs typeface="新細明體"/>
              </a:rPr>
              <a:t>照相</a:t>
            </a:r>
            <a:endParaRPr sz="14900">
              <a:latin typeface="新細明體"/>
              <a:cs typeface="新細明體"/>
            </a:endParaRPr>
          </a:p>
          <a:p>
            <a:pPr marL="26670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zhàoxiàng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470916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spc="-5" dirty="0">
                <a:latin typeface="Times New Roman"/>
                <a:cs typeface="Times New Roman"/>
              </a:rPr>
              <a:t>(V-</a:t>
            </a:r>
            <a:r>
              <a:rPr sz="4000" dirty="0">
                <a:latin typeface="Times New Roman"/>
                <a:cs typeface="Times New Roman"/>
              </a:rPr>
              <a:t>sep) to take a</a:t>
            </a:r>
            <a:r>
              <a:rPr sz="4000" spc="-20" dirty="0">
                <a:latin typeface="Times New Roman"/>
                <a:cs typeface="Times New Roman"/>
              </a:rPr>
              <a:t> </a:t>
            </a:r>
            <a:r>
              <a:rPr sz="4000" dirty="0">
                <a:latin typeface="Times New Roman"/>
                <a:cs typeface="Times New Roman"/>
              </a:rPr>
              <a:t>photo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76504" y="140205"/>
            <a:ext cx="8502015" cy="591502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-15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302895" algn="ctr">
              <a:lnSpc>
                <a:spcPct val="100000"/>
              </a:lnSpc>
              <a:spcBef>
                <a:spcPts val="2500"/>
              </a:spcBef>
            </a:pPr>
            <a:r>
              <a:rPr sz="14900" dirty="0">
                <a:latin typeface="新細明體"/>
                <a:cs typeface="新細明體"/>
              </a:rPr>
              <a:t>張</a:t>
            </a:r>
            <a:endParaRPr sz="14900">
              <a:latin typeface="新細明體"/>
              <a:cs typeface="新細明體"/>
            </a:endParaRPr>
          </a:p>
          <a:p>
            <a:pPr marR="304165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zhāng</a:t>
            </a:r>
            <a:endParaRPr sz="72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4315"/>
              </a:spcBef>
            </a:pPr>
            <a:r>
              <a:rPr sz="4000" dirty="0">
                <a:latin typeface="Times New Roman"/>
                <a:cs typeface="Times New Roman"/>
              </a:rPr>
              <a:t>(M) m</a:t>
            </a:r>
            <a:r>
              <a:rPr sz="4000" spc="-15" dirty="0">
                <a:latin typeface="Times New Roman"/>
                <a:cs typeface="Times New Roman"/>
              </a:rPr>
              <a:t>e</a:t>
            </a:r>
            <a:r>
              <a:rPr sz="4000" dirty="0">
                <a:latin typeface="Times New Roman"/>
                <a:cs typeface="Times New Roman"/>
              </a:rPr>
              <a:t>asure w</a:t>
            </a:r>
            <a:r>
              <a:rPr sz="4000" spc="-20" dirty="0">
                <a:latin typeface="Times New Roman"/>
                <a:cs typeface="Times New Roman"/>
              </a:rPr>
              <a:t>o</a:t>
            </a:r>
            <a:r>
              <a:rPr sz="4000" dirty="0">
                <a:latin typeface="Times New Roman"/>
                <a:cs typeface="Times New Roman"/>
              </a:rPr>
              <a:t>rd for f</a:t>
            </a:r>
            <a:r>
              <a:rPr sz="4000" spc="-20" dirty="0">
                <a:latin typeface="Times New Roman"/>
                <a:cs typeface="Times New Roman"/>
              </a:rPr>
              <a:t>l</a:t>
            </a:r>
            <a:r>
              <a:rPr sz="4000" dirty="0">
                <a:latin typeface="Times New Roman"/>
                <a:cs typeface="Times New Roman"/>
              </a:rPr>
              <a:t>at obje</a:t>
            </a:r>
            <a:r>
              <a:rPr sz="4000" spc="-15" dirty="0">
                <a:latin typeface="Times New Roman"/>
                <a:cs typeface="Times New Roman"/>
              </a:rPr>
              <a:t>c</a:t>
            </a:r>
            <a:r>
              <a:rPr sz="4000" dirty="0">
                <a:latin typeface="Times New Roman"/>
                <a:cs typeface="Times New Roman"/>
              </a:rPr>
              <a:t>ts (e.g.,</a:t>
            </a:r>
            <a:endParaRPr sz="40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892253"/>
            <a:ext cx="288417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pape</a:t>
            </a:r>
            <a:r>
              <a:rPr sz="4000" spc="-165" dirty="0">
                <a:latin typeface="Times New Roman"/>
                <a:cs typeface="Times New Roman"/>
              </a:rPr>
              <a:t>r</a:t>
            </a:r>
            <a:r>
              <a:rPr sz="4000" dirty="0">
                <a:latin typeface="Times New Roman"/>
                <a:cs typeface="Times New Roman"/>
              </a:rPr>
              <a:t>, tickets)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31317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-16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249364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>
                <a:latin typeface="新細明體"/>
                <a:cs typeface="新細明體"/>
              </a:rPr>
              <a:t>好看</a:t>
            </a:r>
            <a:endParaRPr sz="14900">
              <a:latin typeface="新細明體"/>
              <a:cs typeface="新細明體"/>
            </a:endParaRPr>
          </a:p>
          <a:p>
            <a:pPr marR="249301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hǎokàn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379412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(Vs) goo</a:t>
            </a:r>
            <a:r>
              <a:rPr sz="4000" spc="-5" dirty="0">
                <a:latin typeface="Times New Roman"/>
                <a:cs typeface="Times New Roman"/>
              </a:rPr>
              <a:t>d-</a:t>
            </a:r>
            <a:r>
              <a:rPr sz="4000" dirty="0">
                <a:latin typeface="Times New Roman"/>
                <a:cs typeface="Times New Roman"/>
              </a:rPr>
              <a:t>looking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2388" y="140205"/>
            <a:ext cx="5366385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-17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3439795" algn="ctr">
              <a:lnSpc>
                <a:spcPct val="100000"/>
              </a:lnSpc>
              <a:spcBef>
                <a:spcPts val="2500"/>
              </a:spcBef>
            </a:pPr>
            <a:r>
              <a:rPr sz="14900" dirty="0">
                <a:latin typeface="新細明體"/>
                <a:cs typeface="新細明體"/>
              </a:rPr>
              <a:t>誰</a:t>
            </a:r>
            <a:endParaRPr sz="14900">
              <a:latin typeface="新細明體"/>
              <a:cs typeface="新細明體"/>
            </a:endParaRPr>
          </a:p>
          <a:p>
            <a:pPr marR="343916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shéi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173355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(N) who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31317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-18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249364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>
                <a:latin typeface="新細明體"/>
                <a:cs typeface="新細明體"/>
              </a:rPr>
              <a:t>姐姐</a:t>
            </a:r>
            <a:endParaRPr sz="14900">
              <a:latin typeface="新細明體"/>
              <a:cs typeface="新細明體"/>
            </a:endParaRPr>
          </a:p>
          <a:p>
            <a:pPr marR="2491105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jiějie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310261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(N) older sister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18817" y="140205"/>
            <a:ext cx="7164705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-1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1450340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>
                <a:latin typeface="新細明體"/>
                <a:cs typeface="新細明體"/>
              </a:rPr>
              <a:t>張怡君</a:t>
            </a:r>
            <a:endParaRPr sz="14900">
              <a:latin typeface="新細明體"/>
              <a:cs typeface="新細明體"/>
            </a:endParaRPr>
          </a:p>
          <a:p>
            <a:pPr marR="145034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Zhāng</a:t>
            </a:r>
            <a:r>
              <a:rPr sz="7200" spc="-270" dirty="0">
                <a:solidFill>
                  <a:srgbClr val="085295"/>
                </a:solidFill>
                <a:latin typeface="Times New Roman"/>
                <a:cs typeface="Times New Roman"/>
              </a:rPr>
              <a:t> </a:t>
            </a: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Yíjūn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606044" y="5707087"/>
            <a:ext cx="459359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a wom</a:t>
            </a:r>
            <a:r>
              <a:rPr sz="4000" spc="-15" dirty="0">
                <a:latin typeface="Times New Roman"/>
                <a:cs typeface="Times New Roman"/>
              </a:rPr>
              <a:t>a</a:t>
            </a:r>
            <a:r>
              <a:rPr sz="4000" dirty="0">
                <a:latin typeface="Times New Roman"/>
                <a:cs typeface="Times New Roman"/>
              </a:rPr>
              <a:t>n from</a:t>
            </a:r>
            <a:r>
              <a:rPr sz="4000" spc="-80" dirty="0">
                <a:latin typeface="Times New Roman"/>
                <a:cs typeface="Times New Roman"/>
              </a:rPr>
              <a:t> </a:t>
            </a:r>
            <a:r>
              <a:rPr sz="4000" spc="-285" dirty="0">
                <a:latin typeface="Times New Roman"/>
                <a:cs typeface="Times New Roman"/>
              </a:rPr>
              <a:t>T</a:t>
            </a:r>
            <a:r>
              <a:rPr sz="4000" dirty="0">
                <a:latin typeface="Times New Roman"/>
                <a:cs typeface="Times New Roman"/>
              </a:rPr>
              <a:t>aiwan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31317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-19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249364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>
                <a:latin typeface="新細明體"/>
                <a:cs typeface="新細明體"/>
              </a:rPr>
              <a:t>妹妹</a:t>
            </a:r>
            <a:endParaRPr sz="14900">
              <a:latin typeface="新細明體"/>
              <a:cs typeface="新細明體"/>
            </a:endParaRPr>
          </a:p>
          <a:p>
            <a:pPr marR="2491105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mèimei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372237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(N) youn</a:t>
            </a:r>
            <a:r>
              <a:rPr sz="4000" spc="-15" dirty="0">
                <a:latin typeface="Times New Roman"/>
                <a:cs typeface="Times New Roman"/>
              </a:rPr>
              <a:t>g</a:t>
            </a:r>
            <a:r>
              <a:rPr sz="4000" dirty="0">
                <a:latin typeface="Times New Roman"/>
                <a:cs typeface="Times New Roman"/>
              </a:rPr>
              <a:t>er sister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31317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-20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249364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>
                <a:latin typeface="新細明體"/>
                <a:cs typeface="新細明體"/>
              </a:rPr>
              <a:t>爸爸</a:t>
            </a:r>
            <a:endParaRPr sz="14900">
              <a:latin typeface="新細明體"/>
              <a:cs typeface="新細明體"/>
            </a:endParaRPr>
          </a:p>
          <a:p>
            <a:pPr marR="249301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bàba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159194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(N) dad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31317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-21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249364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>
                <a:latin typeface="新細明體"/>
                <a:cs typeface="新細明體"/>
              </a:rPr>
              <a:t>媽媽</a:t>
            </a:r>
            <a:endParaRPr sz="14900">
              <a:latin typeface="新細明體"/>
              <a:cs typeface="新細明體"/>
            </a:endParaRPr>
          </a:p>
          <a:p>
            <a:pPr marR="2492375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māma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190309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(N) mom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192020" y="140205"/>
            <a:ext cx="678688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-22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2018664" algn="ctr">
              <a:lnSpc>
                <a:spcPct val="100000"/>
              </a:lnSpc>
              <a:spcBef>
                <a:spcPts val="2500"/>
              </a:spcBef>
              <a:tabLst>
                <a:tab pos="2840355" algn="l"/>
              </a:tabLst>
            </a:pPr>
            <a:r>
              <a:rPr sz="14900" dirty="0">
                <a:latin typeface="新細明體"/>
                <a:cs typeface="新細明體"/>
              </a:rPr>
              <a:t>請	進</a:t>
            </a:r>
          </a:p>
          <a:p>
            <a:pPr marR="2018664" algn="ctr">
              <a:lnSpc>
                <a:spcPct val="100000"/>
              </a:lnSpc>
              <a:spcBef>
                <a:spcPts val="1785"/>
              </a:spcBef>
              <a:tabLst>
                <a:tab pos="1854200" algn="l"/>
              </a:tabLst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qǐng	jìn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606044" y="5707087"/>
            <a:ext cx="324167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Please come</a:t>
            </a:r>
            <a:r>
              <a:rPr sz="4000" spc="-20" dirty="0">
                <a:latin typeface="Times New Roman"/>
                <a:cs typeface="Times New Roman"/>
              </a:rPr>
              <a:t> </a:t>
            </a:r>
            <a:r>
              <a:rPr sz="4000" dirty="0">
                <a:latin typeface="Times New Roman"/>
                <a:cs typeface="Times New Roman"/>
              </a:rPr>
              <a:t>in!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dirty="0"/>
              <a:t>田中誠一</a:t>
            </a:r>
          </a:p>
          <a:p>
            <a:pPr algn="ctr">
              <a:lnSpc>
                <a:spcPct val="100000"/>
              </a:lnSpc>
              <a:spcBef>
                <a:spcPts val="1785"/>
              </a:spcBef>
              <a:tabLst>
                <a:tab pos="4107179" algn="l"/>
              </a:tabLst>
            </a:pPr>
            <a:r>
              <a:rPr sz="7200" spc="-254" dirty="0">
                <a:solidFill>
                  <a:srgbClr val="085295"/>
                </a:solidFill>
                <a:latin typeface="Times New Roman"/>
                <a:cs typeface="Times New Roman"/>
              </a:rPr>
              <a:t>T</a:t>
            </a: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iánzhōng	Chéngyī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8105393" y="0"/>
            <a:ext cx="1038605" cy="784098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8185657" y="10629"/>
            <a:ext cx="926465" cy="659765"/>
          </a:xfrm>
          <a:custGeom>
            <a:avLst/>
            <a:gdLst/>
            <a:ahLst/>
            <a:cxnLst/>
            <a:rect l="l" t="t" r="r" b="b"/>
            <a:pathLst>
              <a:path w="926465" h="659765">
                <a:moveTo>
                  <a:pt x="0" y="659422"/>
                </a:moveTo>
                <a:lnTo>
                  <a:pt x="926122" y="659422"/>
                </a:lnTo>
                <a:lnTo>
                  <a:pt x="926122" y="0"/>
                </a:lnTo>
                <a:lnTo>
                  <a:pt x="0" y="0"/>
                </a:lnTo>
                <a:lnTo>
                  <a:pt x="0" y="659422"/>
                </a:lnTo>
                <a:close/>
              </a:path>
            </a:pathLst>
          </a:custGeom>
          <a:solidFill>
            <a:srgbClr val="EC7C3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8185657" y="10629"/>
            <a:ext cx="926465" cy="659765"/>
          </a:xfrm>
          <a:custGeom>
            <a:avLst/>
            <a:gdLst/>
            <a:ahLst/>
            <a:cxnLst/>
            <a:rect l="l" t="t" r="r" b="b"/>
            <a:pathLst>
              <a:path w="926465" h="659765">
                <a:moveTo>
                  <a:pt x="0" y="659422"/>
                </a:moveTo>
                <a:lnTo>
                  <a:pt x="926122" y="659422"/>
                </a:lnTo>
                <a:lnTo>
                  <a:pt x="926122" y="0"/>
                </a:lnTo>
                <a:lnTo>
                  <a:pt x="0" y="0"/>
                </a:lnTo>
                <a:lnTo>
                  <a:pt x="0" y="659422"/>
                </a:lnTo>
                <a:close/>
              </a:path>
            </a:pathLst>
          </a:custGeom>
          <a:ln w="5715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 txBox="1"/>
          <p:nvPr/>
        </p:nvSpPr>
        <p:spPr>
          <a:xfrm>
            <a:off x="8350250" y="140205"/>
            <a:ext cx="596265" cy="406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1</a:t>
            </a:r>
            <a:endParaRPr sz="3000">
              <a:latin typeface="Times New Roman"/>
              <a:cs typeface="Times New Roman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476504" y="5707087"/>
            <a:ext cx="520255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(a Japanese na</a:t>
            </a:r>
            <a:r>
              <a:rPr sz="4000" spc="-20" dirty="0">
                <a:latin typeface="Times New Roman"/>
                <a:cs typeface="Times New Roman"/>
              </a:rPr>
              <a:t>m</a:t>
            </a:r>
            <a:r>
              <a:rPr sz="4000" dirty="0">
                <a:latin typeface="Times New Roman"/>
                <a:cs typeface="Times New Roman"/>
              </a:rPr>
              <a:t>e (male))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76504" y="140205"/>
            <a:ext cx="8470265" cy="591502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2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271780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>
                <a:latin typeface="新細明體"/>
                <a:cs typeface="新細明體"/>
              </a:rPr>
              <a:t>伯母</a:t>
            </a:r>
            <a:endParaRPr sz="14900">
              <a:latin typeface="新細明體"/>
              <a:cs typeface="新細明體"/>
            </a:endParaRPr>
          </a:p>
          <a:p>
            <a:pPr marR="27051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bómǔ</a:t>
            </a:r>
            <a:endParaRPr sz="72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4315"/>
              </a:spcBef>
            </a:pPr>
            <a:r>
              <a:rPr sz="4000" dirty="0">
                <a:latin typeface="Times New Roman"/>
                <a:cs typeface="Times New Roman"/>
              </a:rPr>
              <a:t>(N) a</a:t>
            </a:r>
            <a:r>
              <a:rPr sz="4000" spc="-15" dirty="0">
                <a:latin typeface="Times New Roman"/>
                <a:cs typeface="Times New Roman"/>
              </a:rPr>
              <a:t>u</a:t>
            </a:r>
            <a:r>
              <a:rPr sz="4000" dirty="0">
                <a:latin typeface="Times New Roman"/>
                <a:cs typeface="Times New Roman"/>
              </a:rPr>
              <a:t>nt; he</a:t>
            </a:r>
            <a:r>
              <a:rPr sz="4000" spc="-20" dirty="0">
                <a:latin typeface="Times New Roman"/>
                <a:cs typeface="Times New Roman"/>
              </a:rPr>
              <a:t>r</a:t>
            </a:r>
            <a:r>
              <a:rPr sz="4000" dirty="0">
                <a:latin typeface="Times New Roman"/>
                <a:cs typeface="Times New Roman"/>
              </a:rPr>
              <a:t>e a po</a:t>
            </a:r>
            <a:r>
              <a:rPr sz="4000" spc="-15" dirty="0">
                <a:latin typeface="Times New Roman"/>
                <a:cs typeface="Times New Roman"/>
              </a:rPr>
              <a:t>l</a:t>
            </a:r>
            <a:r>
              <a:rPr sz="4000" dirty="0">
                <a:latin typeface="Times New Roman"/>
                <a:cs typeface="Times New Roman"/>
              </a:rPr>
              <a:t>ite te</a:t>
            </a:r>
            <a:r>
              <a:rPr sz="4000" spc="-15" dirty="0">
                <a:latin typeface="Times New Roman"/>
                <a:cs typeface="Times New Roman"/>
              </a:rPr>
              <a:t>r</a:t>
            </a:r>
            <a:r>
              <a:rPr sz="4000" dirty="0">
                <a:latin typeface="Times New Roman"/>
                <a:cs typeface="Times New Roman"/>
              </a:rPr>
              <a:t>m for a</a:t>
            </a:r>
            <a:endParaRPr sz="40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892253"/>
            <a:ext cx="690054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friend</a:t>
            </a:r>
            <a:r>
              <a:rPr sz="4000" spc="-10" dirty="0">
                <a:latin typeface="Times New Roman"/>
                <a:cs typeface="Times New Roman"/>
              </a:rPr>
              <a:t>s</a:t>
            </a:r>
            <a:r>
              <a:rPr sz="4000" dirty="0">
                <a:latin typeface="Times New Roman"/>
                <a:cs typeface="Times New Roman"/>
              </a:rPr>
              <a:t>’</a:t>
            </a:r>
            <a:r>
              <a:rPr sz="4000" spc="-300" dirty="0">
                <a:latin typeface="Times New Roman"/>
                <a:cs typeface="Times New Roman"/>
              </a:rPr>
              <a:t> </a:t>
            </a:r>
            <a:r>
              <a:rPr sz="4000" dirty="0">
                <a:latin typeface="Times New Roman"/>
                <a:cs typeface="Times New Roman"/>
              </a:rPr>
              <a:t>mothers regar</a:t>
            </a:r>
            <a:r>
              <a:rPr sz="4000" spc="-20" dirty="0">
                <a:latin typeface="Times New Roman"/>
                <a:cs typeface="Times New Roman"/>
              </a:rPr>
              <a:t>d</a:t>
            </a:r>
            <a:r>
              <a:rPr sz="4000" dirty="0">
                <a:latin typeface="Times New Roman"/>
                <a:cs typeface="Times New Roman"/>
              </a:rPr>
              <a:t>less of age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2388" y="140205"/>
            <a:ext cx="533400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3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3406775" algn="ctr">
              <a:lnSpc>
                <a:spcPct val="100000"/>
              </a:lnSpc>
              <a:spcBef>
                <a:spcPts val="2500"/>
              </a:spcBef>
            </a:pPr>
            <a:r>
              <a:rPr sz="14900" dirty="0">
                <a:latin typeface="新細明體"/>
                <a:cs typeface="新細明體"/>
              </a:rPr>
              <a:t>您</a:t>
            </a:r>
            <a:endParaRPr sz="14900">
              <a:latin typeface="新細明體"/>
              <a:cs typeface="新細明體"/>
            </a:endParaRPr>
          </a:p>
          <a:p>
            <a:pPr marR="3406775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nín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394716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(N) you (ho</a:t>
            </a:r>
            <a:r>
              <a:rPr sz="4000" spc="-20" dirty="0">
                <a:latin typeface="Times New Roman"/>
                <a:cs typeface="Times New Roman"/>
              </a:rPr>
              <a:t>n</a:t>
            </a:r>
            <a:r>
              <a:rPr sz="4000" dirty="0">
                <a:latin typeface="Times New Roman"/>
                <a:cs typeface="Times New Roman"/>
              </a:rPr>
              <a:t>orific)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28142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4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246062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>
                <a:latin typeface="新細明體"/>
                <a:cs typeface="新細明體"/>
              </a:rPr>
              <a:t>名字</a:t>
            </a:r>
            <a:endParaRPr sz="14900">
              <a:latin typeface="新細明體"/>
              <a:cs typeface="新細明體"/>
            </a:endParaRPr>
          </a:p>
          <a:p>
            <a:pPr marR="245999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Míngzi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195897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(N) name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2388" y="140205"/>
            <a:ext cx="533400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5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3406775" algn="ctr">
              <a:lnSpc>
                <a:spcPct val="100000"/>
              </a:lnSpc>
              <a:spcBef>
                <a:spcPts val="2500"/>
              </a:spcBef>
            </a:pPr>
            <a:r>
              <a:rPr sz="14900" dirty="0">
                <a:latin typeface="新細明體"/>
                <a:cs typeface="新細明體"/>
              </a:rPr>
              <a:t>書</a:t>
            </a:r>
            <a:endParaRPr sz="14900">
              <a:latin typeface="新細明體"/>
              <a:cs typeface="新細明體"/>
            </a:endParaRPr>
          </a:p>
          <a:p>
            <a:pPr marR="340741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shū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187452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(N) book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28142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6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246062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>
                <a:latin typeface="新細明體"/>
                <a:cs typeface="新細明體"/>
              </a:rPr>
              <a:t>哥哥</a:t>
            </a:r>
            <a:endParaRPr sz="14900">
              <a:latin typeface="新細明體"/>
              <a:cs typeface="新細明體"/>
            </a:endParaRPr>
          </a:p>
          <a:p>
            <a:pPr marR="246126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gēge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3497579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(N) older brother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18817" y="140205"/>
            <a:ext cx="7164705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-2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1450340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>
                <a:latin typeface="新細明體"/>
                <a:cs typeface="新細明體"/>
              </a:rPr>
              <a:t>馬安同</a:t>
            </a:r>
            <a:endParaRPr sz="14900">
              <a:latin typeface="新細明體"/>
              <a:cs typeface="新細明體"/>
            </a:endParaRPr>
          </a:p>
          <a:p>
            <a:pPr marR="1450975" algn="ctr">
              <a:lnSpc>
                <a:spcPct val="100000"/>
              </a:lnSpc>
              <a:spcBef>
                <a:spcPts val="1785"/>
              </a:spcBef>
              <a:tabLst>
                <a:tab pos="1447165" algn="l"/>
              </a:tabLst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Mǎ	āntóng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606044" y="5707087"/>
            <a:ext cx="7728584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a man f</a:t>
            </a:r>
            <a:r>
              <a:rPr sz="4000" spc="-20" dirty="0">
                <a:latin typeface="Times New Roman"/>
                <a:cs typeface="Times New Roman"/>
              </a:rPr>
              <a:t>r</a:t>
            </a:r>
            <a:r>
              <a:rPr sz="4000" dirty="0">
                <a:latin typeface="Times New Roman"/>
                <a:cs typeface="Times New Roman"/>
              </a:rPr>
              <a:t>om the Republ</a:t>
            </a:r>
            <a:r>
              <a:rPr sz="4000" spc="-20" dirty="0">
                <a:latin typeface="Times New Roman"/>
                <a:cs typeface="Times New Roman"/>
              </a:rPr>
              <a:t>i</a:t>
            </a:r>
            <a:r>
              <a:rPr sz="4000" dirty="0">
                <a:latin typeface="Times New Roman"/>
                <a:cs typeface="Times New Roman"/>
              </a:rPr>
              <a:t>c of Honduras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28142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7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246062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>
                <a:latin typeface="新細明體"/>
                <a:cs typeface="新細明體"/>
              </a:rPr>
              <a:t>老師</a:t>
            </a:r>
            <a:endParaRPr sz="14900">
              <a:latin typeface="新細明體"/>
              <a:cs typeface="新細明體"/>
            </a:endParaRPr>
          </a:p>
          <a:p>
            <a:pPr marR="245999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lǎoshī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232410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(N) teach</a:t>
            </a:r>
            <a:r>
              <a:rPr sz="4000" spc="-15" dirty="0">
                <a:latin typeface="Times New Roman"/>
                <a:cs typeface="Times New Roman"/>
              </a:rPr>
              <a:t>e</a:t>
            </a:r>
            <a:r>
              <a:rPr sz="4000" dirty="0">
                <a:latin typeface="Times New Roman"/>
                <a:cs typeface="Times New Roman"/>
              </a:rPr>
              <a:t>r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28142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8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246062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>
                <a:latin typeface="新細明體"/>
                <a:cs typeface="新細明體"/>
              </a:rPr>
              <a:t>看書</a:t>
            </a:r>
            <a:endParaRPr sz="14900">
              <a:latin typeface="新細明體"/>
              <a:cs typeface="新細明體"/>
            </a:endParaRPr>
          </a:p>
          <a:p>
            <a:pPr marR="246126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kànshū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310007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spc="-5" dirty="0">
                <a:latin typeface="Times New Roman"/>
                <a:cs typeface="Times New Roman"/>
              </a:rPr>
              <a:t>(V-</a:t>
            </a:r>
            <a:r>
              <a:rPr sz="4000" dirty="0">
                <a:latin typeface="Times New Roman"/>
                <a:cs typeface="Times New Roman"/>
              </a:rPr>
              <a:t>sep) to re</a:t>
            </a:r>
            <a:r>
              <a:rPr sz="4000" spc="-15" dirty="0">
                <a:latin typeface="Times New Roman"/>
                <a:cs typeface="Times New Roman"/>
              </a:rPr>
              <a:t>a</a:t>
            </a:r>
            <a:r>
              <a:rPr sz="4000" dirty="0">
                <a:latin typeface="Times New Roman"/>
                <a:cs typeface="Times New Roman"/>
              </a:rPr>
              <a:t>d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2388" y="140205"/>
            <a:ext cx="533400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9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3406775" algn="ctr">
              <a:lnSpc>
                <a:spcPct val="100000"/>
              </a:lnSpc>
              <a:spcBef>
                <a:spcPts val="2500"/>
              </a:spcBef>
            </a:pPr>
            <a:r>
              <a:rPr sz="14900" dirty="0">
                <a:latin typeface="新細明體"/>
                <a:cs typeface="新細明體"/>
              </a:rPr>
              <a:t>幾</a:t>
            </a:r>
            <a:endParaRPr sz="14900">
              <a:latin typeface="新細明體"/>
              <a:cs typeface="新細明體"/>
            </a:endParaRPr>
          </a:p>
          <a:p>
            <a:pPr marR="3408045" algn="ctr">
              <a:lnSpc>
                <a:spcPct val="100000"/>
              </a:lnSpc>
              <a:spcBef>
                <a:spcPts val="1785"/>
              </a:spcBef>
            </a:pPr>
            <a:r>
              <a:rPr sz="7200" spc="-5" dirty="0">
                <a:solidFill>
                  <a:srgbClr val="085295"/>
                </a:solidFill>
                <a:latin typeface="Times New Roman"/>
                <a:cs typeface="Times New Roman"/>
              </a:rPr>
              <a:t>jǐ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298767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(N) how m</a:t>
            </a:r>
            <a:r>
              <a:rPr sz="4000" spc="-20" dirty="0">
                <a:latin typeface="Times New Roman"/>
                <a:cs typeface="Times New Roman"/>
              </a:rPr>
              <a:t>a</a:t>
            </a:r>
            <a:r>
              <a:rPr sz="4000" dirty="0">
                <a:latin typeface="Times New Roman"/>
                <a:cs typeface="Times New Roman"/>
              </a:rPr>
              <a:t>ny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2388" y="140205"/>
            <a:ext cx="542925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10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3502025" algn="ctr">
              <a:lnSpc>
                <a:spcPct val="100000"/>
              </a:lnSpc>
              <a:spcBef>
                <a:spcPts val="2500"/>
              </a:spcBef>
            </a:pPr>
            <a:r>
              <a:rPr sz="14900" dirty="0">
                <a:latin typeface="新細明體"/>
                <a:cs typeface="新細明體"/>
              </a:rPr>
              <a:t>個</a:t>
            </a:r>
            <a:endParaRPr sz="14900">
              <a:latin typeface="新細明體"/>
              <a:cs typeface="新細明體"/>
            </a:endParaRPr>
          </a:p>
          <a:p>
            <a:pPr marR="350266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ge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542925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(M) general m</a:t>
            </a:r>
            <a:r>
              <a:rPr sz="4000" spc="-20" dirty="0">
                <a:latin typeface="Times New Roman"/>
                <a:cs typeface="Times New Roman"/>
              </a:rPr>
              <a:t>e</a:t>
            </a:r>
            <a:r>
              <a:rPr sz="4000" dirty="0">
                <a:latin typeface="Times New Roman"/>
                <a:cs typeface="Times New Roman"/>
              </a:rPr>
              <a:t>asure word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2388" y="140205"/>
            <a:ext cx="540766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spc="-114" dirty="0">
                <a:solidFill>
                  <a:srgbClr val="FFFFFF"/>
                </a:solidFill>
                <a:latin typeface="Times New Roman"/>
                <a:cs typeface="Times New Roman"/>
              </a:rPr>
              <a:t>11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3479800" algn="ctr">
              <a:lnSpc>
                <a:spcPct val="100000"/>
              </a:lnSpc>
              <a:spcBef>
                <a:spcPts val="2500"/>
              </a:spcBef>
            </a:pPr>
            <a:r>
              <a:rPr sz="14900" dirty="0">
                <a:latin typeface="新細明體"/>
                <a:cs typeface="新細明體"/>
              </a:rPr>
              <a:t>沒</a:t>
            </a:r>
            <a:endParaRPr sz="14900">
              <a:latin typeface="新細明體"/>
              <a:cs typeface="新細明體"/>
            </a:endParaRPr>
          </a:p>
          <a:p>
            <a:pPr marR="3480435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méi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201612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(Adv) not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37667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12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255587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>
                <a:latin typeface="新細明體"/>
                <a:cs typeface="新細明體"/>
              </a:rPr>
              <a:t>兄弟</a:t>
            </a:r>
            <a:endParaRPr sz="14900">
              <a:latin typeface="新細明體"/>
              <a:cs typeface="新細明體"/>
            </a:endParaRPr>
          </a:p>
          <a:p>
            <a:pPr marR="255524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xiōngdì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252349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(N) brothers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37667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13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255587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>
                <a:latin typeface="新細明體"/>
                <a:cs typeface="新細明體"/>
              </a:rPr>
              <a:t>姐妹</a:t>
            </a:r>
            <a:endParaRPr sz="14900">
              <a:latin typeface="新細明體"/>
              <a:cs typeface="新細明體"/>
            </a:endParaRPr>
          </a:p>
          <a:p>
            <a:pPr marR="2554605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jiěmèi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212915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(N) sisters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2388" y="140205"/>
            <a:ext cx="542925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14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3502025" algn="ctr">
              <a:lnSpc>
                <a:spcPct val="100000"/>
              </a:lnSpc>
              <a:spcBef>
                <a:spcPts val="2500"/>
              </a:spcBef>
            </a:pPr>
            <a:r>
              <a:rPr sz="14900" dirty="0">
                <a:latin typeface="新細明體"/>
                <a:cs typeface="新細明體"/>
              </a:rPr>
              <a:t>五</a:t>
            </a:r>
            <a:endParaRPr sz="14900">
              <a:latin typeface="新細明體"/>
              <a:cs typeface="新細明體"/>
            </a:endParaRPr>
          </a:p>
          <a:p>
            <a:pPr marR="3502025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wǔ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164846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(N) five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2388" y="140205"/>
            <a:ext cx="542925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15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2500"/>
              </a:spcBef>
            </a:pPr>
            <a:r>
              <a:rPr sz="14900" dirty="0">
                <a:latin typeface="新細明體"/>
                <a:cs typeface="新細明體"/>
              </a:rPr>
              <a:t>兩</a:t>
            </a:r>
            <a:endParaRPr sz="14900">
              <a:latin typeface="新細明體"/>
              <a:cs typeface="新細明體"/>
            </a:endParaRPr>
          </a:p>
          <a:p>
            <a:pPr marL="44450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liǎng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162052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(N) two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2388" y="140205"/>
            <a:ext cx="5271135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-3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3344545" algn="ctr">
              <a:lnSpc>
                <a:spcPct val="100000"/>
              </a:lnSpc>
              <a:spcBef>
                <a:spcPts val="2500"/>
              </a:spcBef>
            </a:pPr>
            <a:r>
              <a:rPr sz="14900" dirty="0">
                <a:latin typeface="新細明體"/>
                <a:cs typeface="新細明體"/>
              </a:rPr>
              <a:t>的</a:t>
            </a:r>
            <a:endParaRPr sz="14900">
              <a:latin typeface="新細明體"/>
              <a:cs typeface="新細明體"/>
            </a:endParaRPr>
          </a:p>
          <a:p>
            <a:pPr marR="334391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de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542861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(Ptc ) modif</a:t>
            </a:r>
            <a:r>
              <a:rPr sz="4000" spc="-15" dirty="0">
                <a:latin typeface="Times New Roman"/>
                <a:cs typeface="Times New Roman"/>
              </a:rPr>
              <a:t>i</a:t>
            </a:r>
            <a:r>
              <a:rPr sz="4000" dirty="0">
                <a:latin typeface="Times New Roman"/>
                <a:cs typeface="Times New Roman"/>
              </a:rPr>
              <a:t>cation m</a:t>
            </a:r>
            <a:r>
              <a:rPr sz="4000" spc="-20" dirty="0">
                <a:latin typeface="Times New Roman"/>
                <a:cs typeface="Times New Roman"/>
              </a:rPr>
              <a:t>a</a:t>
            </a:r>
            <a:r>
              <a:rPr sz="4000" dirty="0">
                <a:latin typeface="Times New Roman"/>
                <a:cs typeface="Times New Roman"/>
              </a:rPr>
              <a:t>rker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21792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-4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239839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>
                <a:latin typeface="新細明體"/>
                <a:cs typeface="新細明體"/>
              </a:rPr>
              <a:t>家人</a:t>
            </a:r>
            <a:endParaRPr sz="14900">
              <a:latin typeface="新細明體"/>
              <a:cs typeface="新細明體"/>
            </a:endParaRPr>
          </a:p>
          <a:p>
            <a:pPr marR="2397125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jiārén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451167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(N) family (m</a:t>
            </a:r>
            <a:r>
              <a:rPr sz="4000" spc="-20" dirty="0">
                <a:latin typeface="Times New Roman"/>
                <a:cs typeface="Times New Roman"/>
              </a:rPr>
              <a:t>e</a:t>
            </a:r>
            <a:r>
              <a:rPr sz="4000" dirty="0">
                <a:latin typeface="Times New Roman"/>
                <a:cs typeface="Times New Roman"/>
              </a:rPr>
              <a:t>mbers)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2388" y="140205"/>
            <a:ext cx="5271135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-5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3344545" algn="ctr">
              <a:lnSpc>
                <a:spcPct val="100000"/>
              </a:lnSpc>
              <a:spcBef>
                <a:spcPts val="2500"/>
              </a:spcBef>
            </a:pPr>
            <a:r>
              <a:rPr sz="14900" dirty="0">
                <a:latin typeface="新細明體"/>
                <a:cs typeface="新細明體"/>
              </a:rPr>
              <a:t>家</a:t>
            </a:r>
            <a:endParaRPr sz="14900">
              <a:latin typeface="新細明體"/>
              <a:cs typeface="新細明體"/>
            </a:endParaRPr>
          </a:p>
          <a:p>
            <a:pPr marR="3344545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jiā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342519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(N) home,</a:t>
            </a:r>
            <a:r>
              <a:rPr sz="4000" spc="-20" dirty="0">
                <a:latin typeface="Times New Roman"/>
                <a:cs typeface="Times New Roman"/>
              </a:rPr>
              <a:t> </a:t>
            </a:r>
            <a:r>
              <a:rPr sz="4000" dirty="0">
                <a:latin typeface="Times New Roman"/>
                <a:cs typeface="Times New Roman"/>
              </a:rPr>
              <a:t>house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21792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-6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239839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>
                <a:latin typeface="新細明體"/>
                <a:cs typeface="新細明體"/>
              </a:rPr>
              <a:t>漂亮</a:t>
            </a:r>
            <a:endParaRPr sz="14900">
              <a:latin typeface="新細明體"/>
              <a:cs typeface="新細明體"/>
            </a:endParaRPr>
          </a:p>
          <a:p>
            <a:pPr marR="2395855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piàoliàng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224155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(Vs) pretty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21792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-7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239839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>
                <a:latin typeface="新細明體"/>
                <a:cs typeface="新細明體"/>
              </a:rPr>
              <a:t>房子</a:t>
            </a:r>
            <a:endParaRPr sz="14900">
              <a:latin typeface="新細明體"/>
              <a:cs typeface="新細明體"/>
            </a:endParaRPr>
          </a:p>
          <a:p>
            <a:pPr marR="2397125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fángzi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2044064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(N) house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2388" y="140205"/>
            <a:ext cx="5271135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-8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3344545" algn="ctr">
              <a:lnSpc>
                <a:spcPct val="100000"/>
              </a:lnSpc>
              <a:spcBef>
                <a:spcPts val="2500"/>
              </a:spcBef>
            </a:pPr>
            <a:r>
              <a:rPr sz="14900" dirty="0">
                <a:latin typeface="新細明體"/>
                <a:cs typeface="新細明體"/>
              </a:rPr>
              <a:t>坐</a:t>
            </a:r>
            <a:endParaRPr sz="14900">
              <a:latin typeface="新細明體"/>
              <a:cs typeface="新細明體"/>
            </a:endParaRPr>
          </a:p>
          <a:p>
            <a:pPr marR="334391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zuò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197231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</a:t>
            </a:r>
            <a:r>
              <a:rPr sz="4000" spc="-240" dirty="0">
                <a:latin typeface="Times New Roman"/>
                <a:cs typeface="Times New Roman"/>
              </a:rPr>
              <a:t>V</a:t>
            </a:r>
            <a:r>
              <a:rPr sz="4000" dirty="0">
                <a:latin typeface="Times New Roman"/>
                <a:cs typeface="Times New Roman"/>
              </a:rPr>
              <a:t>i) to sit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訂">
      <a:majorFont>
        <a:latin typeface="Times New Roman"/>
        <a:ea typeface="標楷體"/>
        <a:cs typeface=""/>
      </a:majorFont>
      <a:minorFont>
        <a:latin typeface="Times New Roman"/>
        <a:ea typeface="標楷體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訂">
      <a:majorFont>
        <a:latin typeface="Times New Roman"/>
        <a:ea typeface="標楷體"/>
        <a:cs typeface=""/>
      </a:majorFont>
      <a:minorFont>
        <a:latin typeface="Times New Roman"/>
        <a:ea typeface="標楷體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</TotalTime>
  <Words>327</Words>
  <Application>Microsoft Office PowerPoint</Application>
  <PresentationFormat>如螢幕大小 (4:3)</PresentationFormat>
  <Paragraphs>188</Paragraphs>
  <Slides>38</Slides>
  <Notes>37</Notes>
  <HiddenSlides>0</HiddenSlides>
  <MMClips>0</MMClips>
  <ScaleCrop>false</ScaleCrop>
  <HeadingPairs>
    <vt:vector size="4" baseType="variant">
      <vt:variant>
        <vt:lpstr>佈景主題</vt:lpstr>
      </vt:variant>
      <vt:variant>
        <vt:i4>2</vt:i4>
      </vt:variant>
      <vt:variant>
        <vt:lpstr>投影片標題</vt:lpstr>
      </vt:variant>
      <vt:variant>
        <vt:i4>38</vt:i4>
      </vt:variant>
    </vt:vector>
  </HeadingPairs>
  <TitlesOfParts>
    <vt:vector size="40" baseType="lpstr">
      <vt:lpstr>Office Theme</vt:lpstr>
      <vt:lpstr>1_Office Theme</vt:lpstr>
      <vt:lpstr>《當代中文課程》第1冊第2課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Windows 使用者</dc:creator>
  <cp:lastModifiedBy>liping</cp:lastModifiedBy>
  <cp:revision>4</cp:revision>
  <dcterms:created xsi:type="dcterms:W3CDTF">2017-01-06T14:41:05Z</dcterms:created>
  <dcterms:modified xsi:type="dcterms:W3CDTF">2017-01-20T01:13:35Z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2017-01-06T00:00:00Z</vt:filetime>
  </property>
  <property fmtid="{D5CDD505-2E9C-101B-9397-08002B2CF9AE}" pid="3" name="LastSaved">
    <vt:filetime>2017-01-06T00:00:00Z</vt:filetime>
  </property>
</Properties>
</file>